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350" r:id="rId3"/>
    <p:sldId id="270" r:id="rId4"/>
    <p:sldId id="403" r:id="rId5"/>
    <p:sldId id="404" r:id="rId6"/>
    <p:sldId id="312" r:id="rId7"/>
    <p:sldId id="269" r:id="rId8"/>
    <p:sldId id="378" r:id="rId9"/>
    <p:sldId id="353" r:id="rId10"/>
    <p:sldId id="359" r:id="rId11"/>
    <p:sldId id="318" r:id="rId12"/>
    <p:sldId id="374" r:id="rId13"/>
    <p:sldId id="300" r:id="rId14"/>
    <p:sldId id="375" r:id="rId15"/>
    <p:sldId id="352" r:id="rId16"/>
    <p:sldId id="400" r:id="rId17"/>
    <p:sldId id="387" r:id="rId18"/>
    <p:sldId id="372" r:id="rId19"/>
    <p:sldId id="371" r:id="rId20"/>
    <p:sldId id="361" r:id="rId21"/>
    <p:sldId id="376" r:id="rId22"/>
    <p:sldId id="355" r:id="rId23"/>
    <p:sldId id="373" r:id="rId24"/>
    <p:sldId id="402" r:id="rId25"/>
    <p:sldId id="356" r:id="rId26"/>
    <p:sldId id="383" r:id="rId27"/>
    <p:sldId id="380" r:id="rId28"/>
    <p:sldId id="365" r:id="rId29"/>
    <p:sldId id="381" r:id="rId30"/>
    <p:sldId id="363" r:id="rId31"/>
    <p:sldId id="364" r:id="rId32"/>
    <p:sldId id="362" r:id="rId33"/>
    <p:sldId id="358" r:id="rId34"/>
    <p:sldId id="393" r:id="rId35"/>
    <p:sldId id="385" r:id="rId36"/>
    <p:sldId id="386" r:id="rId37"/>
    <p:sldId id="384" r:id="rId38"/>
    <p:sldId id="367" r:id="rId39"/>
    <p:sldId id="382" r:id="rId40"/>
    <p:sldId id="360" r:id="rId41"/>
    <p:sldId id="398" r:id="rId42"/>
    <p:sldId id="282" r:id="rId43"/>
    <p:sldId id="394" r:id="rId44"/>
    <p:sldId id="395" r:id="rId45"/>
    <p:sldId id="399" r:id="rId46"/>
    <p:sldId id="401" r:id="rId47"/>
    <p:sldId id="396" r:id="rId48"/>
    <p:sldId id="397" r:id="rId49"/>
  </p:sldIdLst>
  <p:sldSz cx="9144000" cy="6858000" type="screen4x3"/>
  <p:notesSz cx="6900863" cy="9291638"/>
  <p:embeddedFontLst>
    <p:embeddedFont>
      <p:font typeface="Calibri" panose="020F0502020204030204" pitchFamily="34" charset="0"/>
      <p:regular r:id="rId51"/>
      <p:bold r:id="rId52"/>
      <p:italic r:id="rId53"/>
      <p:boldItalic r:id="rId54"/>
    </p:embeddedFont>
    <p:embeddedFont>
      <p:font typeface="Aharoni" panose="02010803020104030203" pitchFamily="2" charset="-79"/>
      <p:bold r:id="rId55"/>
    </p:embeddedFont>
    <p:embeddedFont>
      <p:font typeface="Calibri Light" panose="020F0302020204030204" pitchFamily="34" charset="0"/>
      <p:regular r:id="rId56"/>
      <p:italic r:id="rId57"/>
    </p:embeddedFont>
    <p:embeddedFont>
      <p:font typeface="Palatino Linotype" panose="02040502050505030304" pitchFamily="18"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Hoskinson" initials="AH" lastIdx="8" clrIdx="0"/>
  <p:cmAuthor id="1" name="CSE Meeting Room" initials="CM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5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4" autoAdjust="0"/>
    <p:restoredTop sz="79568" autoAdjust="0"/>
  </p:normalViewPr>
  <p:slideViewPr>
    <p:cSldViewPr>
      <p:cViewPr>
        <p:scale>
          <a:sx n="80" d="100"/>
          <a:sy n="80" d="100"/>
        </p:scale>
        <p:origin x="-1806" y="-28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80" d="100"/>
          <a:sy n="80" d="100"/>
        </p:scale>
        <p:origin x="-2706" y="-84"/>
      </p:cViewPr>
      <p:guideLst>
        <p:guide orient="horz" pos="2927"/>
        <p:guide pos="21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charts/_rels/chart1.xml.rels><?xml version="1.0" encoding="UTF-8" standalone="yes"?>
<Relationships xmlns="http://schemas.openxmlformats.org/package/2006/relationships"><Relationship Id="rId1" Type="http://schemas.openxmlformats.org/officeDocument/2006/relationships/oleObject" Target="file:///M:\Planning\Energy\Active%20Projects\3201000%20-%20Plug-in%20SD\Resources\CVRP%20Tracking\CVRPStats%20-%201118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andag.org\home\shared\Planning\Energy\Active%20Projects\3201000%20-%20Plug-in%20SD\Resources\CVRP%20Tracking\CVRPStats%20-%201118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marker>
            <c:symbol val="none"/>
          </c:marker>
          <c:dPt>
            <c:idx val="5"/>
            <c:bubble3D val="0"/>
            <c:spPr>
              <a:ln>
                <a:solidFill>
                  <a:schemeClr val="accent1"/>
                </a:solidFill>
                <a:prstDash val="dash"/>
              </a:ln>
            </c:spPr>
          </c:dPt>
          <c:cat>
            <c:numRef>
              <c:f>Sheet1!$O$3:$O$8</c:f>
              <c:numCache>
                <c:formatCode>General</c:formatCode>
                <c:ptCount val="6"/>
                <c:pt idx="0">
                  <c:v>2010</c:v>
                </c:pt>
                <c:pt idx="1">
                  <c:v>2011</c:v>
                </c:pt>
                <c:pt idx="2">
                  <c:v>2012</c:v>
                </c:pt>
                <c:pt idx="3">
                  <c:v>2013</c:v>
                </c:pt>
                <c:pt idx="4">
                  <c:v>2014</c:v>
                </c:pt>
                <c:pt idx="5">
                  <c:v>2015</c:v>
                </c:pt>
              </c:numCache>
            </c:numRef>
          </c:cat>
          <c:val>
            <c:numRef>
              <c:f>Sheet1!$U$3:$U$8</c:f>
              <c:numCache>
                <c:formatCode>0</c:formatCode>
                <c:ptCount val="6"/>
                <c:pt idx="0">
                  <c:v>11</c:v>
                </c:pt>
                <c:pt idx="1">
                  <c:v>1079</c:v>
                </c:pt>
                <c:pt idx="2">
                  <c:v>2154</c:v>
                </c:pt>
                <c:pt idx="3">
                  <c:v>5448</c:v>
                </c:pt>
                <c:pt idx="4">
                  <c:v>9961</c:v>
                </c:pt>
                <c:pt idx="5">
                  <c:v>14255.5</c:v>
                </c:pt>
              </c:numCache>
            </c:numRef>
          </c:val>
          <c:smooth val="0"/>
        </c:ser>
        <c:ser>
          <c:idx val="3"/>
          <c:order val="1"/>
          <c:marker>
            <c:symbol val="none"/>
          </c:marker>
          <c:cat>
            <c:numRef>
              <c:f>Sheet1!$O$3:$O$8</c:f>
              <c:numCache>
                <c:formatCode>General</c:formatCode>
                <c:ptCount val="6"/>
                <c:pt idx="0">
                  <c:v>2010</c:v>
                </c:pt>
                <c:pt idx="1">
                  <c:v>2011</c:v>
                </c:pt>
                <c:pt idx="2">
                  <c:v>2012</c:v>
                </c:pt>
                <c:pt idx="3">
                  <c:v>2013</c:v>
                </c:pt>
                <c:pt idx="4">
                  <c:v>2014</c:v>
                </c:pt>
                <c:pt idx="5">
                  <c:v>2015</c:v>
                </c:pt>
              </c:numCache>
            </c:numRef>
          </c:cat>
          <c:val>
            <c:numRef>
              <c:f>Sheet1!$R$3:$R$8</c:f>
              <c:numCache>
                <c:formatCode>General</c:formatCode>
                <c:ptCount val="6"/>
              </c:numCache>
            </c:numRef>
          </c:val>
          <c:smooth val="0"/>
        </c:ser>
        <c:ser>
          <c:idx val="6"/>
          <c:order val="2"/>
          <c:spPr>
            <a:ln>
              <a:solidFill>
                <a:schemeClr val="accent1"/>
              </a:solidFill>
            </a:ln>
          </c:spPr>
          <c:marker>
            <c:symbol val="none"/>
          </c:marker>
          <c:dPt>
            <c:idx val="5"/>
            <c:bubble3D val="0"/>
            <c:spPr>
              <a:ln>
                <a:solidFill>
                  <a:schemeClr val="accent1"/>
                </a:solidFill>
                <a:prstDash val="dash"/>
              </a:ln>
            </c:spPr>
          </c:dPt>
          <c:cat>
            <c:numRef>
              <c:f>Sheet1!$O$3:$O$8</c:f>
              <c:numCache>
                <c:formatCode>General</c:formatCode>
                <c:ptCount val="6"/>
                <c:pt idx="0">
                  <c:v>2010</c:v>
                </c:pt>
                <c:pt idx="1">
                  <c:v>2011</c:v>
                </c:pt>
                <c:pt idx="2">
                  <c:v>2012</c:v>
                </c:pt>
                <c:pt idx="3">
                  <c:v>2013</c:v>
                </c:pt>
                <c:pt idx="4">
                  <c:v>2014</c:v>
                </c:pt>
                <c:pt idx="5">
                  <c:v>2015</c:v>
                </c:pt>
              </c:numCache>
            </c:numRef>
          </c:cat>
          <c:val>
            <c:numRef>
              <c:f>Sheet1!$U$3:$U$8</c:f>
              <c:numCache>
                <c:formatCode>0</c:formatCode>
                <c:ptCount val="6"/>
                <c:pt idx="0">
                  <c:v>11</c:v>
                </c:pt>
                <c:pt idx="1">
                  <c:v>1079</c:v>
                </c:pt>
                <c:pt idx="2">
                  <c:v>2154</c:v>
                </c:pt>
                <c:pt idx="3">
                  <c:v>5448</c:v>
                </c:pt>
                <c:pt idx="4">
                  <c:v>9961</c:v>
                </c:pt>
                <c:pt idx="5">
                  <c:v>14255.5</c:v>
                </c:pt>
              </c:numCache>
            </c:numRef>
          </c:val>
          <c:smooth val="0"/>
        </c:ser>
        <c:dLbls>
          <c:showLegendKey val="0"/>
          <c:showVal val="0"/>
          <c:showCatName val="0"/>
          <c:showSerName val="0"/>
          <c:showPercent val="0"/>
          <c:showBubbleSize val="0"/>
        </c:dLbls>
        <c:marker val="1"/>
        <c:smooth val="0"/>
        <c:axId val="81242752"/>
        <c:axId val="81252736"/>
      </c:lineChart>
      <c:catAx>
        <c:axId val="81242752"/>
        <c:scaling>
          <c:orientation val="minMax"/>
        </c:scaling>
        <c:delete val="0"/>
        <c:axPos val="b"/>
        <c:numFmt formatCode="General" sourceLinked="1"/>
        <c:majorTickMark val="out"/>
        <c:minorTickMark val="none"/>
        <c:tickLblPos val="nextTo"/>
        <c:txPr>
          <a:bodyPr/>
          <a:lstStyle/>
          <a:p>
            <a:pPr>
              <a:defRPr sz="1400"/>
            </a:pPr>
            <a:endParaRPr lang="en-US"/>
          </a:p>
        </c:txPr>
        <c:crossAx val="81252736"/>
        <c:crosses val="autoZero"/>
        <c:auto val="1"/>
        <c:lblAlgn val="ctr"/>
        <c:lblOffset val="100"/>
        <c:noMultiLvlLbl val="0"/>
      </c:catAx>
      <c:valAx>
        <c:axId val="81252736"/>
        <c:scaling>
          <c:orientation val="minMax"/>
        </c:scaling>
        <c:delete val="0"/>
        <c:axPos val="l"/>
        <c:majorGridlines/>
        <c:title>
          <c:tx>
            <c:rich>
              <a:bodyPr rot="-5400000" vert="horz"/>
              <a:lstStyle/>
              <a:p>
                <a:pPr>
                  <a:defRPr sz="1800"/>
                </a:pPr>
                <a:r>
                  <a:rPr lang="en-US" sz="1800"/>
                  <a:t>Number</a:t>
                </a:r>
                <a:r>
                  <a:rPr lang="en-US" sz="1800" baseline="0"/>
                  <a:t> of Plug-in Electric Vehicles</a:t>
                </a:r>
                <a:endParaRPr lang="en-US" sz="1800"/>
              </a:p>
            </c:rich>
          </c:tx>
          <c:layout/>
          <c:overlay val="0"/>
        </c:title>
        <c:numFmt formatCode="#,##0" sourceLinked="0"/>
        <c:majorTickMark val="out"/>
        <c:minorTickMark val="none"/>
        <c:tickLblPos val="nextTo"/>
        <c:txPr>
          <a:bodyPr/>
          <a:lstStyle/>
          <a:p>
            <a:pPr>
              <a:defRPr sz="1400"/>
            </a:pPr>
            <a:endParaRPr lang="en-US"/>
          </a:p>
        </c:txPr>
        <c:crossAx val="8124275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Sheet1!$Q$2</c:f>
              <c:strCache>
                <c:ptCount val="1"/>
                <c:pt idx="0">
                  <c:v>Cumulative</c:v>
                </c:pt>
              </c:strCache>
            </c:strRef>
          </c:tx>
          <c:spPr>
            <a:ln>
              <a:solidFill>
                <a:schemeClr val="accent1"/>
              </a:solidFill>
              <a:prstDash val="dash"/>
            </a:ln>
          </c:spPr>
          <c:marker>
            <c:symbol val="none"/>
          </c:marker>
          <c:dPt>
            <c:idx val="0"/>
            <c:bubble3D val="0"/>
            <c:spPr>
              <a:ln>
                <a:solidFill>
                  <a:schemeClr val="accent1"/>
                </a:solidFill>
                <a:prstDash val="solid"/>
              </a:ln>
            </c:spPr>
          </c:dPt>
          <c:dPt>
            <c:idx val="1"/>
            <c:bubble3D val="0"/>
            <c:spPr>
              <a:ln>
                <a:solidFill>
                  <a:schemeClr val="accent1"/>
                </a:solidFill>
                <a:prstDash val="solid"/>
              </a:ln>
            </c:spPr>
          </c:dPt>
          <c:dPt>
            <c:idx val="2"/>
            <c:bubble3D val="0"/>
            <c:spPr>
              <a:ln>
                <a:solidFill>
                  <a:schemeClr val="accent1"/>
                </a:solidFill>
                <a:prstDash val="solid"/>
              </a:ln>
            </c:spPr>
          </c:dPt>
          <c:dPt>
            <c:idx val="3"/>
            <c:bubble3D val="0"/>
            <c:spPr>
              <a:ln>
                <a:solidFill>
                  <a:schemeClr val="accent1"/>
                </a:solidFill>
                <a:prstDash val="solid"/>
              </a:ln>
            </c:spPr>
          </c:dPt>
          <c:dPt>
            <c:idx val="4"/>
            <c:bubble3D val="0"/>
            <c:spPr>
              <a:ln>
                <a:solidFill>
                  <a:schemeClr val="accent1"/>
                </a:solidFill>
                <a:prstDash val="solid"/>
              </a:ln>
            </c:spPr>
          </c:dPt>
          <c:dPt>
            <c:idx val="5"/>
            <c:bubble3D val="0"/>
            <c:spPr>
              <a:ln>
                <a:solidFill>
                  <a:schemeClr val="accent1"/>
                </a:solidFill>
                <a:prstDash val="solid"/>
              </a:ln>
            </c:spPr>
          </c:dPt>
          <c:dPt>
            <c:idx val="15"/>
            <c:marker>
              <c:symbol val="diamond"/>
              <c:size val="10"/>
              <c:spPr>
                <a:solidFill>
                  <a:schemeClr val="accent2"/>
                </a:solidFill>
                <a:ln>
                  <a:solidFill>
                    <a:schemeClr val="accent2"/>
                  </a:solidFill>
                </a:ln>
              </c:spPr>
            </c:marker>
            <c:bubble3D val="0"/>
          </c:dPt>
          <c:cat>
            <c:numRef>
              <c:f>Sheet1!$O$3:$O$18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Sheet1!$U$3:$U$18</c:f>
              <c:numCache>
                <c:formatCode>0</c:formatCode>
                <c:ptCount val="16"/>
                <c:pt idx="0">
                  <c:v>11</c:v>
                </c:pt>
                <c:pt idx="1">
                  <c:v>1079</c:v>
                </c:pt>
                <c:pt idx="2">
                  <c:v>2154</c:v>
                </c:pt>
                <c:pt idx="3">
                  <c:v>5448</c:v>
                </c:pt>
                <c:pt idx="4">
                  <c:v>9961</c:v>
                </c:pt>
                <c:pt idx="5">
                  <c:v>14255.5</c:v>
                </c:pt>
                <c:pt idx="6">
                  <c:v>27829.95</c:v>
                </c:pt>
                <c:pt idx="7">
                  <c:v>41404.400000000001</c:v>
                </c:pt>
                <c:pt idx="8">
                  <c:v>54978.850000000006</c:v>
                </c:pt>
                <c:pt idx="9">
                  <c:v>68553.3</c:v>
                </c:pt>
                <c:pt idx="10">
                  <c:v>82127.75</c:v>
                </c:pt>
                <c:pt idx="11">
                  <c:v>95702.2</c:v>
                </c:pt>
                <c:pt idx="12">
                  <c:v>109276.65</c:v>
                </c:pt>
                <c:pt idx="13">
                  <c:v>122851.09999999999</c:v>
                </c:pt>
                <c:pt idx="14">
                  <c:v>136425.54999999999</c:v>
                </c:pt>
                <c:pt idx="15" formatCode="General">
                  <c:v>150000</c:v>
                </c:pt>
              </c:numCache>
            </c:numRef>
          </c:val>
          <c:smooth val="0"/>
        </c:ser>
        <c:dLbls>
          <c:showLegendKey val="0"/>
          <c:showVal val="0"/>
          <c:showCatName val="0"/>
          <c:showSerName val="0"/>
          <c:showPercent val="0"/>
          <c:showBubbleSize val="0"/>
        </c:dLbls>
        <c:marker val="1"/>
        <c:smooth val="0"/>
        <c:axId val="81310464"/>
        <c:axId val="81312000"/>
      </c:lineChart>
      <c:catAx>
        <c:axId val="81310464"/>
        <c:scaling>
          <c:orientation val="minMax"/>
        </c:scaling>
        <c:delete val="0"/>
        <c:axPos val="b"/>
        <c:numFmt formatCode="General" sourceLinked="1"/>
        <c:majorTickMark val="out"/>
        <c:minorTickMark val="none"/>
        <c:tickLblPos val="nextTo"/>
        <c:txPr>
          <a:bodyPr/>
          <a:lstStyle/>
          <a:p>
            <a:pPr>
              <a:defRPr sz="1400"/>
            </a:pPr>
            <a:endParaRPr lang="en-US"/>
          </a:p>
        </c:txPr>
        <c:crossAx val="81312000"/>
        <c:crosses val="autoZero"/>
        <c:auto val="1"/>
        <c:lblAlgn val="ctr"/>
        <c:lblOffset val="100"/>
        <c:tickLblSkip val="5"/>
        <c:noMultiLvlLbl val="0"/>
      </c:catAx>
      <c:valAx>
        <c:axId val="81312000"/>
        <c:scaling>
          <c:orientation val="minMax"/>
        </c:scaling>
        <c:delete val="0"/>
        <c:axPos val="l"/>
        <c:majorGridlines/>
        <c:title>
          <c:tx>
            <c:rich>
              <a:bodyPr rot="-5400000" vert="horz"/>
              <a:lstStyle/>
              <a:p>
                <a:pPr>
                  <a:defRPr sz="1800"/>
                </a:pPr>
                <a:r>
                  <a:rPr lang="en-US" sz="1800" dirty="0"/>
                  <a:t>Number</a:t>
                </a:r>
                <a:r>
                  <a:rPr lang="en-US" sz="1800" baseline="0" dirty="0"/>
                  <a:t> of </a:t>
                </a:r>
                <a:r>
                  <a:rPr lang="en-US" sz="1800" baseline="0" dirty="0" smtClean="0"/>
                  <a:t>Zero Emission </a:t>
                </a:r>
                <a:r>
                  <a:rPr lang="en-US" sz="1800" baseline="0" dirty="0"/>
                  <a:t>Vehicles</a:t>
                </a:r>
                <a:endParaRPr lang="en-US" sz="1800" dirty="0"/>
              </a:p>
            </c:rich>
          </c:tx>
          <c:layout/>
          <c:overlay val="0"/>
        </c:title>
        <c:numFmt formatCode="#,##0" sourceLinked="0"/>
        <c:majorTickMark val="out"/>
        <c:minorTickMark val="none"/>
        <c:tickLblPos val="nextTo"/>
        <c:txPr>
          <a:bodyPr/>
          <a:lstStyle/>
          <a:p>
            <a:pPr>
              <a:defRPr sz="1400"/>
            </a:pPr>
            <a:endParaRPr lang="en-US"/>
          </a:p>
        </c:txPr>
        <c:crossAx val="8131046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97FDF35-72DF-4BFB-9263-B6F34C137AD4}" type="datetimeFigureOut">
              <a:rPr lang="en-US" smtClean="0"/>
              <a:t>6/15/2016</a:t>
            </a:fld>
            <a:endParaRPr lang="en-US"/>
          </a:p>
        </p:txBody>
      </p:sp>
      <p:sp>
        <p:nvSpPr>
          <p:cNvPr id="4" name="Slide Image Placeholder 3"/>
          <p:cNvSpPr>
            <a:spLocks noGrp="1" noRot="1" noChangeAspect="1"/>
          </p:cNvSpPr>
          <p:nvPr>
            <p:ph type="sldImg" idx="2"/>
          </p:nvPr>
        </p:nvSpPr>
        <p:spPr>
          <a:xfrm>
            <a:off x="1128713" y="696913"/>
            <a:ext cx="4645025" cy="3484562"/>
          </a:xfrm>
          <a:prstGeom prst="rect">
            <a:avLst/>
          </a:prstGeom>
          <a:noFill/>
          <a:ln w="12700">
            <a:solidFill>
              <a:prstClr val="black"/>
            </a:solidFill>
          </a:ln>
        </p:spPr>
        <p:txBody>
          <a:bodyPr vert="horz" lIns="92528" tIns="46264" rIns="92528" bIns="46264" rtlCol="0" anchor="ctr"/>
          <a:lstStyle/>
          <a:p>
            <a:endParaRPr lang="en-US"/>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CBD4C41C-7283-4A7B-9F12-B8D4E5C760E7}" type="slidenum">
              <a:rPr lang="en-US" smtClean="0"/>
              <a:t>‹#›</a:t>
            </a:fld>
            <a:endParaRPr lang="en-US"/>
          </a:p>
        </p:txBody>
      </p:sp>
    </p:spTree>
    <p:extLst>
      <p:ext uri="{BB962C8B-B14F-4D97-AF65-F5344CB8AC3E}">
        <p14:creationId xmlns:p14="http://schemas.microsoft.com/office/powerpoint/2010/main" val="50600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1</a:t>
            </a:fld>
            <a:endParaRPr lang="en-US"/>
          </a:p>
        </p:txBody>
      </p:sp>
    </p:spTree>
    <p:extLst>
      <p:ext uri="{BB962C8B-B14F-4D97-AF65-F5344CB8AC3E}">
        <p14:creationId xmlns:p14="http://schemas.microsoft.com/office/powerpoint/2010/main" val="165565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 best practices reports serve as a resource to promote regionally consistent and streamlined EVCS permitting, inspection and installation processes for local governments and installers of EVCS. A few barriers to EVCS installations include lack of streamlined permitting and inspection processes and inconsistent costs across jurisdictions, v</a:t>
            </a:r>
            <a:r>
              <a:rPr lang="en-US" i="0" dirty="0" smtClean="0"/>
              <a:t>arying and unpredictable installation costs</a:t>
            </a:r>
            <a:r>
              <a:rPr lang="en-US" i="0" baseline="0" dirty="0" smtClean="0"/>
              <a:t>, and lack of standard regional ordinances that facilitate the installation and access to publicly available charging infrastructure. The resources will act to reduce the barriers to EVCS installations. </a:t>
            </a:r>
          </a:p>
          <a:p>
            <a:r>
              <a:rPr lang="en-US" i="0" baseline="0" dirty="0" smtClean="0"/>
              <a:t>Some existing processes include EVCS installation standards such as the CEC and workmanship requirements, equipment, determining proper electrical load, physical installation, post-installation equipment use and maintenance, and communications. All 19 jurisdictions require that an EVCS project be permitting by the Building Department before installation.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Full versions of the draft reports, Permitting and Inspection Best Practice Report: http://www.sandag.org/uploads/projectid/projectid_511_19814.pdf and Installation Best Practice Report: http://www.sandag.org/uploads/projectid/projectid_511_19815.pdf</a:t>
            </a:r>
          </a:p>
          <a:p>
            <a:endParaRPr lang="en-US" i="0" baseline="0" dirty="0" smtClean="0"/>
          </a:p>
          <a:p>
            <a:endParaRPr lang="en-US" i="1" baseline="0" dirty="0" smtClean="0"/>
          </a:p>
        </p:txBody>
      </p:sp>
      <p:sp>
        <p:nvSpPr>
          <p:cNvPr id="4" name="Slide Number Placeholder 3"/>
          <p:cNvSpPr>
            <a:spLocks noGrp="1"/>
          </p:cNvSpPr>
          <p:nvPr>
            <p:ph type="sldNum" sz="quarter" idx="10"/>
          </p:nvPr>
        </p:nvSpPr>
        <p:spPr/>
        <p:txBody>
          <a:bodyPr/>
          <a:lstStyle/>
          <a:p>
            <a:fld id="{16C292D6-23A3-4CF1-8304-963F8C66401B}" type="slidenum">
              <a:rPr lang="en-US" smtClean="0"/>
              <a:t>10</a:t>
            </a:fld>
            <a:endParaRPr lang="en-US"/>
          </a:p>
        </p:txBody>
      </p:sp>
    </p:spTree>
    <p:extLst>
      <p:ext uri="{BB962C8B-B14F-4D97-AF65-F5344CB8AC3E}">
        <p14:creationId xmlns:p14="http://schemas.microsoft.com/office/powerpoint/2010/main" val="421380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11</a:t>
            </a:fld>
            <a:endParaRPr lang="en-US"/>
          </a:p>
        </p:txBody>
      </p:sp>
    </p:spTree>
    <p:extLst>
      <p:ext uri="{BB962C8B-B14F-4D97-AF65-F5344CB8AC3E}">
        <p14:creationId xmlns:p14="http://schemas.microsoft.com/office/powerpoint/2010/main" val="999248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12</a:t>
            </a:fld>
            <a:endParaRPr lang="en-US"/>
          </a:p>
        </p:txBody>
      </p:sp>
    </p:spTree>
    <p:extLst>
      <p:ext uri="{BB962C8B-B14F-4D97-AF65-F5344CB8AC3E}">
        <p14:creationId xmlns:p14="http://schemas.microsoft.com/office/powerpoint/2010/main" val="1994217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Visit the websites of each jurisdiction shown to view existing resources. Several jurisdictions have published materials on their websites for </a:t>
            </a:r>
          </a:p>
          <a:p>
            <a:r>
              <a:rPr lang="en-US" i="0" baseline="0" dirty="0" smtClean="0"/>
              <a:t>Chula Vista has permit applications for residential and non-residential EVCS and is developing additional resources such as a permit guide which created a distinct category for EVCS. Link to this application is here http://www.chulavistaca.gov/home/showdocument?id=954</a:t>
            </a:r>
          </a:p>
          <a:p>
            <a:r>
              <a:rPr lang="en-US" i="0" baseline="0" dirty="0" smtClean="0"/>
              <a:t>City of SD will be updating their Info Bulletin 187 (</a:t>
            </a:r>
            <a:r>
              <a:rPr lang="en-US" sz="1200" u="none" kern="1200" dirty="0" smtClean="0">
                <a:solidFill>
                  <a:schemeClr val="tx1"/>
                </a:solidFill>
                <a:effectLst/>
                <a:latin typeface="+mn-lt"/>
                <a:ea typeface="+mn-ea"/>
                <a:cs typeface="+mn-cs"/>
              </a:rPr>
              <a:t>https://www.sandiego.gov/sites/default/files/legacy/development-services/pdf/industry/infobulletin/ib187.pdf) </a:t>
            </a:r>
            <a:r>
              <a:rPr lang="en-US" i="0" baseline="0" dirty="0" smtClean="0"/>
              <a:t>as it relates to the requirements of AB 1236 and Technical Policy as it relates to accessibility requirements. </a:t>
            </a:r>
          </a:p>
        </p:txBody>
      </p:sp>
      <p:sp>
        <p:nvSpPr>
          <p:cNvPr id="4" name="Slide Number Placeholder 3"/>
          <p:cNvSpPr>
            <a:spLocks noGrp="1"/>
          </p:cNvSpPr>
          <p:nvPr>
            <p:ph type="sldNum" sz="quarter" idx="10"/>
          </p:nvPr>
        </p:nvSpPr>
        <p:spPr/>
        <p:txBody>
          <a:bodyPr/>
          <a:lstStyle/>
          <a:p>
            <a:fld id="{CBD4C41C-7283-4A7B-9F12-B8D4E5C760E7}" type="slidenum">
              <a:rPr lang="en-US" smtClean="0"/>
              <a:t>13</a:t>
            </a:fld>
            <a:endParaRPr lang="en-US"/>
          </a:p>
        </p:txBody>
      </p:sp>
    </p:spTree>
    <p:extLst>
      <p:ext uri="{BB962C8B-B14F-4D97-AF65-F5344CB8AC3E}">
        <p14:creationId xmlns:p14="http://schemas.microsoft.com/office/powerpoint/2010/main" val="199421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641" lvl="1" defTabSz="925281">
              <a:defRPr/>
            </a:pPr>
            <a:r>
              <a:rPr lang="en-US" dirty="0" smtClean="0"/>
              <a:t>The</a:t>
            </a:r>
            <a:r>
              <a:rPr lang="en-US" baseline="0" dirty="0" smtClean="0"/>
              <a:t> resources highlighted s</a:t>
            </a:r>
            <a:r>
              <a:rPr lang="en-US" dirty="0" smtClean="0"/>
              <a:t>ummarizes</a:t>
            </a:r>
            <a:r>
              <a:rPr lang="en-US" baseline="0" dirty="0" smtClean="0"/>
              <a:t> information on electric vehicle chargers and EVSE in one document. This provides clarity for current and potential applicants and staff.</a:t>
            </a:r>
            <a:endParaRPr lang="en-US" dirty="0" smtClean="0"/>
          </a:p>
          <a:p>
            <a:pPr marL="462641" marR="0" lvl="1" indent="0" algn="l" defTabSz="925281" rtl="0" eaLnBrk="1" fontAlgn="auto" latinLnBrk="0" hangingPunct="1">
              <a:lnSpc>
                <a:spcPct val="100000"/>
              </a:lnSpc>
              <a:spcBef>
                <a:spcPts val="0"/>
              </a:spcBef>
              <a:spcAft>
                <a:spcPts val="0"/>
              </a:spcAft>
              <a:buClrTx/>
              <a:buSzTx/>
              <a:buFontTx/>
              <a:buNone/>
              <a:tabLst/>
              <a:defRPr/>
            </a:pPr>
            <a:r>
              <a:rPr lang="en-US" i="0" baseline="0" dirty="0" smtClean="0"/>
              <a:t>The City of National City has website information in a permit guide (https://www.google.com/url?sa=t&amp;rct=j&amp;q=&amp;esrc=s&amp;source=web&amp;cd=1&amp;cad=rja&amp;uact=8&amp;ved=0ahUKEwiejfOYmt_MAhVU32MKHed9CfQQFggcMAA&amp;url=http%3A%2F%2Fnationalcityca.gov%2Fmodules%2FShowDocument.aspx%3Fdocumentid%3D11402&amp;usg=AFQjCNHCMgN6UVefsiT_82QY7wuEdPtx_w&amp;sig2=6GIiCmI21_vkHgEnhfMzgg&amp;bvm=bv.122129774,d.cGc) which includes a </a:t>
            </a:r>
            <a:r>
              <a:rPr lang="en-US" i="0" dirty="0" smtClean="0"/>
              <a:t>review timeframe and links to beneficial PEV resources for applicants to reference.</a:t>
            </a:r>
            <a:endParaRPr lang="en-US" dirty="0" smtClean="0"/>
          </a:p>
          <a:p>
            <a:pPr marL="462641" lvl="1" defTabSz="925281">
              <a:defRPr/>
            </a:pPr>
            <a:r>
              <a:rPr lang="en-US" dirty="0" smtClean="0"/>
              <a:t>The </a:t>
            </a:r>
            <a:r>
              <a:rPr lang="en-US" dirty="0"/>
              <a:t>City of Oceanside has </a:t>
            </a:r>
            <a:r>
              <a:rPr lang="en-US" dirty="0" smtClean="0"/>
              <a:t>guidelines (http://www.ci.oceanside.ca.us/civicax/filebank/blobdload.aspx?blobid=30053) which </a:t>
            </a:r>
            <a:r>
              <a:rPr lang="en-US" dirty="0"/>
              <a:t>include the type and size of wire and conduit for various circuits for EVCS as well as conduit supports required.</a:t>
            </a:r>
          </a:p>
          <a:p>
            <a:pPr lvl="1"/>
            <a:r>
              <a:rPr lang="en-US" dirty="0"/>
              <a:t>The City of Encinitas has permit fee incentives with a program that waives permitting fees for basic installations of home EVCS and reduces permitting fees by an equivalent amount for larger and more complex installations. </a:t>
            </a:r>
            <a:r>
              <a:rPr lang="en-US" dirty="0" smtClean="0"/>
              <a:t>Encinitas </a:t>
            </a:r>
            <a:r>
              <a:rPr lang="en-US" dirty="0"/>
              <a:t>also has a Green Building Incentive Program </a:t>
            </a:r>
            <a:r>
              <a:rPr lang="en-US" dirty="0" smtClean="0"/>
              <a:t>(http</a:t>
            </a:r>
            <a:r>
              <a:rPr lang="en-US" dirty="0"/>
              <a:t>://</a:t>
            </a:r>
            <a:r>
              <a:rPr lang="en-US" dirty="0" smtClean="0"/>
              <a:t>www.encinitasca.gov/index.aspx?page=325)</a:t>
            </a:r>
          </a:p>
          <a:p>
            <a:pPr lvl="1"/>
            <a:r>
              <a:rPr lang="en-US" dirty="0" smtClean="0"/>
              <a:t>Several </a:t>
            </a:r>
            <a:r>
              <a:rPr lang="en-US" dirty="0"/>
              <a:t>jurisdictions provide online permitting services such as the City of San Diego (for residential) installations, County of San Diego,  and Chula Vista (</a:t>
            </a:r>
            <a:r>
              <a:rPr lang="en-US" dirty="0" err="1"/>
              <a:t>Accela</a:t>
            </a:r>
            <a:r>
              <a:rPr lang="en-US" dirty="0"/>
              <a:t> Citizen Access)</a:t>
            </a:r>
          </a:p>
          <a:p>
            <a:endParaRPr lang="en-US" baseline="0"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14</a:t>
            </a:fld>
            <a:endParaRPr lang="en-US"/>
          </a:p>
        </p:txBody>
      </p:sp>
    </p:spTree>
    <p:extLst>
      <p:ext uri="{BB962C8B-B14F-4D97-AF65-F5344CB8AC3E}">
        <p14:creationId xmlns:p14="http://schemas.microsoft.com/office/powerpoint/2010/main" val="199421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15</a:t>
            </a:fld>
            <a:endParaRPr lang="en-US"/>
          </a:p>
        </p:txBody>
      </p:sp>
    </p:spTree>
    <p:extLst>
      <p:ext uri="{BB962C8B-B14F-4D97-AF65-F5344CB8AC3E}">
        <p14:creationId xmlns:p14="http://schemas.microsoft.com/office/powerpoint/2010/main" val="54156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PISD</a:t>
            </a:r>
            <a:r>
              <a:rPr lang="en-US" baseline="0" dirty="0" smtClean="0"/>
              <a:t> resources created to be used together (integrated) in order to produce predictable EV charging installation outcomes.  Website is the entry to the funnel which pulls host sites, electrical contractors (and others in) while they are in the intention stage.  The information available on the website, starting with the Installation Checklist, should narrow their actions creating more predictable permit application submittals.  The Permit Application Correction Sheets will create a standardized/consistent response that reinforces the Installation Checklist content.  Installation following the Installation Checklist guidance will align well with the issued permit and reduce the need for corrections at Inspection.  The Inspection Correction Sheets will create a standardized/consistent response that reinforces the Installation Checklist content.  The consistency throughout (and if implemented region-wide) will lead to more efficient and predictable EV charging installations.    </a:t>
            </a:r>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16</a:t>
            </a:fld>
            <a:endParaRPr lang="en-US"/>
          </a:p>
        </p:txBody>
      </p:sp>
    </p:spTree>
    <p:extLst>
      <p:ext uri="{BB962C8B-B14F-4D97-AF65-F5344CB8AC3E}">
        <p14:creationId xmlns:p14="http://schemas.microsoft.com/office/powerpoint/2010/main" val="1832409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City of Cupertino’s website has a page that provides information on charging stations in the City of Cupertino including basics of a charging station, local resources to learn more, and charging station planning resources that includes the permit requirements, code and accessibility requirements, and fee schedule detailing the specific cost ranges for an electric vehicle charging station.  This page can be found here http://www.cupertino.org/index.aspx?page=1198.</a:t>
            </a:r>
          </a:p>
          <a:p>
            <a:r>
              <a:rPr lang="en-US" dirty="0" smtClean="0"/>
              <a:t>Plug-in</a:t>
            </a:r>
            <a:r>
              <a:rPr lang="en-US" baseline="0" dirty="0" smtClean="0"/>
              <a:t> SD has a w</a:t>
            </a:r>
            <a:r>
              <a:rPr lang="en-US" dirty="0" smtClean="0"/>
              <a:t>ebsite</a:t>
            </a:r>
            <a:r>
              <a:rPr lang="en-US" baseline="0" dirty="0" smtClean="0"/>
              <a:t> language guide as a resource to </a:t>
            </a:r>
            <a:r>
              <a:rPr lang="en-US" sz="1200" kern="1200" dirty="0" smtClean="0">
                <a:solidFill>
                  <a:schemeClr val="tx1"/>
                </a:solidFill>
                <a:effectLst/>
                <a:latin typeface="+mn-lt"/>
                <a:ea typeface="+mn-ea"/>
                <a:cs typeface="+mn-cs"/>
              </a:rPr>
              <a:t>prepare for the influx of EV charging station permit applications. Building department staff can save valuable staff time and resources by providing clear written instructions on the EVCS permitting process on their websites. Providing clear information on jurisdiction websites also reduces time spent by staff answering simple applicant questions. Simple web design concepts including the use of images, bulleted lists, and ensuring information is not buried behind too many clicks or presented as a wall of text can assist building departments in presenting information more succinctly and clearly, which in turn, enables applicants to navigate the local permitting process in a quicker, more straightforward way. </a:t>
            </a:r>
          </a:p>
        </p:txBody>
      </p:sp>
      <p:sp>
        <p:nvSpPr>
          <p:cNvPr id="4" name="Slide Number Placeholder 3"/>
          <p:cNvSpPr>
            <a:spLocks noGrp="1"/>
          </p:cNvSpPr>
          <p:nvPr>
            <p:ph type="sldNum" sz="quarter" idx="10"/>
          </p:nvPr>
        </p:nvSpPr>
        <p:spPr/>
        <p:txBody>
          <a:bodyPr/>
          <a:lstStyle/>
          <a:p>
            <a:fld id="{CBD4C41C-7283-4A7B-9F12-B8D4E5C760E7}" type="slidenum">
              <a:rPr lang="en-US" smtClean="0"/>
              <a:t>17</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Installation Checklists provide</a:t>
            </a:r>
            <a:r>
              <a:rPr lang="en-US" i="0" baseline="0" dirty="0" smtClean="0"/>
              <a:t> electrical contractors and building owners with an overview of the entire process when installing EVCS from permitting to installation and inspection. The resources overall provide regional consistency and efficiency which can minimize staff time and time needed for applicants to make plan corrections.</a:t>
            </a:r>
          </a:p>
          <a:p>
            <a:r>
              <a:rPr lang="en-US" i="0" baseline="0" dirty="0" smtClean="0"/>
              <a:t>Common installations consist of installs that use the existing panel, simple connections and existing parking. These do not cover service relocation, parking reconfiguration, and more complex electrical requirements</a:t>
            </a:r>
          </a:p>
        </p:txBody>
      </p:sp>
      <p:sp>
        <p:nvSpPr>
          <p:cNvPr id="4" name="Slide Number Placeholder 3"/>
          <p:cNvSpPr>
            <a:spLocks noGrp="1"/>
          </p:cNvSpPr>
          <p:nvPr>
            <p:ph type="sldNum" sz="quarter" idx="10"/>
          </p:nvPr>
        </p:nvSpPr>
        <p:spPr/>
        <p:txBody>
          <a:bodyPr/>
          <a:lstStyle/>
          <a:p>
            <a:fld id="{CBD4C41C-7283-4A7B-9F12-B8D4E5C760E7}" type="slidenum">
              <a:rPr lang="en-US" smtClean="0"/>
              <a:t>18</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checklists are broken down by type (residential,</a:t>
            </a:r>
            <a:r>
              <a:rPr lang="en-US" baseline="0" dirty="0" smtClean="0"/>
              <a:t> non-residential, and MUD) because there are </a:t>
            </a:r>
            <a:r>
              <a:rPr lang="en-US" dirty="0" smtClean="0"/>
              <a:t>different</a:t>
            </a:r>
            <a:r>
              <a:rPr lang="en-US" baseline="0" dirty="0" smtClean="0"/>
              <a:t> considerations for each property type. Non-residential includes commercial retail, workplace, and industrial sites.</a:t>
            </a:r>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19</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SANDAG-</a:t>
            </a:r>
            <a:r>
              <a:rPr lang="en-US" dirty="0"/>
              <a:t>The 18 cities and county government are SANDAG, the San Diego Association of Governments. This public agency serves as the forum for regional decision-making. SANDAG builds consensus; makes strategic plans; obtains and allocates resources; plans, engineers, and builds public transportation, and provides information on a broad range of topics pertinent to the region's quality of life.</a:t>
            </a:r>
          </a:p>
          <a:p>
            <a:endParaRPr lang="en-US" baseline="0" dirty="0" smtClean="0"/>
          </a:p>
          <a:p>
            <a:r>
              <a:rPr lang="en-US" baseline="0" dirty="0" smtClean="0"/>
              <a:t>CSE is an independent nonprofit organization that accelerates the transition to a sustainable world powered by clean energy. We work in five states across the country, with headquarters in San Diego. We provide technical assistance and training services.</a:t>
            </a:r>
          </a:p>
          <a:p>
            <a:r>
              <a:rPr lang="en-US" dirty="0" smtClean="0"/>
              <a:t>CSE Plug-In</a:t>
            </a:r>
            <a:r>
              <a:rPr lang="en-US" baseline="0" dirty="0" smtClean="0"/>
              <a:t> Electric Vehicle Initiatives: PEV Planning and ZEV Implementation</a:t>
            </a:r>
          </a:p>
          <a:p>
            <a:r>
              <a:rPr lang="en-US" baseline="0" dirty="0" smtClean="0"/>
              <a:t>Implementation of the San Diego Regional Readiness Plan</a:t>
            </a:r>
          </a:p>
          <a:p>
            <a:endParaRPr lang="en-US" baseline="0" dirty="0" smtClean="0"/>
          </a:p>
          <a:p>
            <a:endParaRPr lang="en-US" i="1" baseline="0"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2</a:t>
            </a:fld>
            <a:endParaRPr lang="en-US"/>
          </a:p>
        </p:txBody>
      </p:sp>
    </p:spTree>
    <p:extLst>
      <p:ext uri="{BB962C8B-B14F-4D97-AF65-F5344CB8AC3E}">
        <p14:creationId xmlns:p14="http://schemas.microsoft.com/office/powerpoint/2010/main" val="3587998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20</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21</a:t>
            </a:fld>
            <a:endParaRPr lang="en-US"/>
          </a:p>
        </p:txBody>
      </p:sp>
    </p:spTree>
    <p:extLst>
      <p:ext uri="{BB962C8B-B14F-4D97-AF65-F5344CB8AC3E}">
        <p14:creationId xmlns:p14="http://schemas.microsoft.com/office/powerpoint/2010/main" val="22741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indoor installation in the garage, reference Section 2, number 2 for ventilation requirements. (Note, most modern electric vehicles do not require ventilation)</a:t>
            </a:r>
          </a:p>
          <a:p>
            <a:r>
              <a:rPr lang="en-US" baseline="0" dirty="0" smtClean="0"/>
              <a:t>For all residential installations:</a:t>
            </a:r>
          </a:p>
          <a:p>
            <a:r>
              <a:rPr lang="en-US" baseline="0" dirty="0" smtClean="0"/>
              <a:t>Reference Residential Inspection Sheet, Section 3, number </a:t>
            </a:r>
            <a:r>
              <a:rPr lang="en-US" baseline="0" dirty="0" smtClean="0"/>
              <a:t>4a </a:t>
            </a:r>
            <a:r>
              <a:rPr lang="en-US" baseline="0" dirty="0" smtClean="0"/>
              <a:t>for vertical clearance requirements.</a:t>
            </a:r>
          </a:p>
          <a:p>
            <a:r>
              <a:rPr lang="en-US" baseline="0" dirty="0" smtClean="0"/>
              <a:t>Reference Residential Inspection Sheet, Section 3, number 2 for </a:t>
            </a:r>
            <a:r>
              <a:rPr lang="en-US" sz="1200" kern="1200" dirty="0" smtClean="0">
                <a:solidFill>
                  <a:schemeClr val="tx1"/>
                </a:solidFill>
                <a:effectLst/>
                <a:latin typeface="+mn-lt"/>
                <a:ea typeface="+mn-ea"/>
                <a:cs typeface="+mn-cs"/>
              </a:rPr>
              <a:t>electrical equipment clearances.</a:t>
            </a:r>
            <a:endParaRPr lang="en-US" baseline="0" dirty="0" smtClean="0"/>
          </a:p>
          <a:p>
            <a:r>
              <a:rPr lang="en-US" baseline="0" dirty="0" smtClean="0"/>
              <a:t>Reference Residential </a:t>
            </a:r>
            <a:r>
              <a:rPr lang="en-US" baseline="0" dirty="0" smtClean="0"/>
              <a:t>Inspection Sheet, Section 3, number 6 for EVCS markings.</a:t>
            </a:r>
          </a:p>
          <a:p>
            <a:r>
              <a:rPr lang="en-US" baseline="0" dirty="0" smtClean="0"/>
              <a:t>Reference Residential Inspection Sheet, Section 3, number 8 for securely fastened listed wiring and fittings.</a:t>
            </a:r>
          </a:p>
          <a:p>
            <a:r>
              <a:rPr lang="en-US" baseline="0" dirty="0" smtClean="0"/>
              <a:t>Reference Residential Inspection Sheet, Section 3, </a:t>
            </a:r>
            <a:r>
              <a:rPr lang="en-US" baseline="0" dirty="0" smtClean="0"/>
              <a:t>numbers </a:t>
            </a:r>
            <a:r>
              <a:rPr lang="en-US" baseline="0" dirty="0" smtClean="0"/>
              <a:t>9 </a:t>
            </a:r>
            <a:r>
              <a:rPr lang="en-US" baseline="0" dirty="0" smtClean="0"/>
              <a:t>&amp; 10 for </a:t>
            </a:r>
            <a:r>
              <a:rPr lang="en-US" baseline="0" dirty="0" smtClean="0"/>
              <a:t>overcurrent protection been installed.</a:t>
            </a:r>
          </a:p>
          <a:p>
            <a:r>
              <a:rPr lang="en-US" baseline="0" dirty="0" smtClean="0"/>
              <a:t>Reference Residential Inspection Sheet, Section 3, number 12 for labeling and identification.</a:t>
            </a:r>
            <a:endParaRPr lang="en-US"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22</a:t>
            </a:fld>
            <a:endParaRPr lang="en-US"/>
          </a:p>
        </p:txBody>
      </p:sp>
    </p:spTree>
    <p:extLst>
      <p:ext uri="{BB962C8B-B14F-4D97-AF65-F5344CB8AC3E}">
        <p14:creationId xmlns:p14="http://schemas.microsoft.com/office/powerpoint/2010/main" val="2274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Reference all </a:t>
            </a:r>
            <a:r>
              <a:rPr lang="en-US" baseline="0" dirty="0" smtClean="0"/>
              <a:t>Inspection </a:t>
            </a:r>
            <a:r>
              <a:rPr lang="en-US" baseline="0" dirty="0" smtClean="0"/>
              <a:t>Correction Sheets, </a:t>
            </a:r>
            <a:r>
              <a:rPr lang="en-US" baseline="0" dirty="0" smtClean="0"/>
              <a:t>Section 3, </a:t>
            </a:r>
            <a:r>
              <a:rPr lang="en-US" baseline="0" dirty="0" smtClean="0"/>
              <a:t>numbers 9 &amp; 10 </a:t>
            </a:r>
            <a:r>
              <a:rPr lang="en-US" baseline="0" dirty="0" smtClean="0"/>
              <a:t>for overcurrent </a:t>
            </a:r>
            <a:r>
              <a:rPr lang="en-US" baseline="0" dirty="0" smtClean="0"/>
              <a:t>protection installation.</a:t>
            </a:r>
            <a:endParaRPr lang="en-US" baseline="0" dirty="0" smtClean="0"/>
          </a:p>
          <a:p>
            <a:r>
              <a:rPr lang="en-US" baseline="0" dirty="0" smtClean="0"/>
              <a:t>A 40 </a:t>
            </a:r>
            <a:r>
              <a:rPr lang="en-US" baseline="0" dirty="0" smtClean="0"/>
              <a:t>amp circuit, 32amp continuous output is the standard for </a:t>
            </a:r>
            <a:r>
              <a:rPr lang="en-US" baseline="0" dirty="0" smtClean="0"/>
              <a:t>Level 2 </a:t>
            </a:r>
            <a:r>
              <a:rPr lang="en-US" baseline="0" dirty="0" smtClean="0"/>
              <a:t>EV charging.</a:t>
            </a:r>
          </a:p>
          <a:p>
            <a:endParaRPr lang="en-US" dirty="0" smtClean="0"/>
          </a:p>
          <a:p>
            <a:pPr defTabSz="925281">
              <a:defRPr/>
            </a:pPr>
            <a:r>
              <a:rPr lang="en-US" dirty="0" smtClean="0"/>
              <a:t>If </a:t>
            </a:r>
            <a:r>
              <a:rPr lang="en-US" dirty="0"/>
              <a:t>the unit features adjustable power levels, verify the unit’s setting. Confirm that OCPD and conductor are appropriately sized to match continuous load. </a:t>
            </a:r>
            <a:r>
              <a:rPr lang="en-US" dirty="0" smtClean="0"/>
              <a:t>(For</a:t>
            </a:r>
            <a:r>
              <a:rPr lang="en-US" baseline="0" dirty="0" smtClean="0"/>
              <a:t> example, a</a:t>
            </a:r>
            <a:r>
              <a:rPr lang="en-US" dirty="0" smtClean="0"/>
              <a:t> </a:t>
            </a:r>
            <a:r>
              <a:rPr lang="en-US" dirty="0"/>
              <a:t>40 amp circuit for 32 amp continuous load)</a:t>
            </a:r>
            <a:endParaRPr lang="en-US" dirty="0" smtClean="0"/>
          </a:p>
          <a:p>
            <a:r>
              <a:rPr lang="en-US" dirty="0"/>
              <a:t>Reference </a:t>
            </a:r>
            <a:r>
              <a:rPr lang="en-US" dirty="0" smtClean="0"/>
              <a:t>all Inspection Sheets </a:t>
            </a:r>
            <a:r>
              <a:rPr lang="en-US" dirty="0"/>
              <a:t>Section 3, number 10a for adjusting the operating current</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a:t>
            </a:r>
            <a:r>
              <a:rPr lang="en-US" baseline="0" dirty="0" smtClean="0"/>
              <a:t> from Tesla’s Manufacturer Installation </a:t>
            </a:r>
            <a:r>
              <a:rPr lang="en-US" baseline="0" dirty="0" smtClean="0"/>
              <a:t>Manual: </a:t>
            </a:r>
            <a:r>
              <a:rPr lang="en-US" dirty="0" smtClean="0"/>
              <a:t>https</a:t>
            </a:r>
            <a:r>
              <a:rPr lang="en-US" dirty="0" smtClean="0"/>
              <a:t>://www.teslamotors.com/sites/default/files/blog_attachments/80A_Wall_Connector_Installation_Manual_EN_JP_ES.pdf</a:t>
            </a:r>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23</a:t>
            </a:fld>
            <a:endParaRPr lang="en-US"/>
          </a:p>
        </p:txBody>
      </p:sp>
    </p:spTree>
    <p:extLst>
      <p:ext uri="{BB962C8B-B14F-4D97-AF65-F5344CB8AC3E}">
        <p14:creationId xmlns:p14="http://schemas.microsoft.com/office/powerpoint/2010/main" val="293273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t>
            </a:r>
            <a:r>
              <a:rPr lang="en-US" baseline="0" dirty="0" smtClean="0"/>
              <a:t>an indoor </a:t>
            </a:r>
            <a:r>
              <a:rPr lang="en-US" baseline="0" dirty="0" smtClean="0"/>
              <a:t>installation in the garage, reference Section </a:t>
            </a:r>
            <a:r>
              <a:rPr lang="en-US" baseline="0" dirty="0" smtClean="0"/>
              <a:t>2 of all Inspection Correction sheets for </a:t>
            </a:r>
            <a:r>
              <a:rPr lang="en-US" baseline="0" dirty="0" smtClean="0"/>
              <a:t>ventilation requirements. (Note, most modern electric vehicles do not require ventilation</a:t>
            </a:r>
            <a:r>
              <a:rPr lang="en-US" baseline="0" dirty="0" smtClean="0"/>
              <a:t>).</a:t>
            </a:r>
            <a:endParaRPr lang="en-US" baseline="0" dirty="0" smtClean="0"/>
          </a:p>
          <a:p>
            <a:r>
              <a:rPr lang="en-US" baseline="0" dirty="0" smtClean="0"/>
              <a:t>For all residential installations:</a:t>
            </a:r>
          </a:p>
          <a:p>
            <a:r>
              <a:rPr lang="en-US" baseline="0" dirty="0" smtClean="0"/>
              <a:t>Reference Residential </a:t>
            </a:r>
            <a:r>
              <a:rPr lang="en-US" baseline="0" dirty="0" smtClean="0"/>
              <a:t>Inspection Sheet, Section 3, number 6 for EVCS markings.</a:t>
            </a:r>
          </a:p>
          <a:p>
            <a:r>
              <a:rPr lang="en-US" baseline="0" dirty="0" smtClean="0"/>
              <a:t>Reference Residential Inspection Sheet, Section 3, </a:t>
            </a:r>
            <a:r>
              <a:rPr lang="en-US" baseline="0" dirty="0" smtClean="0"/>
              <a:t>numbers </a:t>
            </a:r>
            <a:r>
              <a:rPr lang="en-US" baseline="0" dirty="0" smtClean="0"/>
              <a:t>9 </a:t>
            </a:r>
            <a:r>
              <a:rPr lang="en-US" baseline="0" dirty="0" smtClean="0"/>
              <a:t>&amp; 10 for </a:t>
            </a:r>
            <a:r>
              <a:rPr lang="en-US" baseline="0" dirty="0" smtClean="0"/>
              <a:t>overcurrent protection been installed.</a:t>
            </a:r>
          </a:p>
          <a:p>
            <a:r>
              <a:rPr lang="en-US" baseline="0" dirty="0" smtClean="0"/>
              <a:t>Reference Residential Inspection Sheet, Section 3, number 12 for labeling and identification.</a:t>
            </a:r>
            <a:endParaRPr lang="en-US" dirty="0" smtClean="0"/>
          </a:p>
        </p:txBody>
      </p:sp>
      <p:sp>
        <p:nvSpPr>
          <p:cNvPr id="4" name="Slide Number Placeholder 3"/>
          <p:cNvSpPr>
            <a:spLocks noGrp="1"/>
          </p:cNvSpPr>
          <p:nvPr>
            <p:ph type="sldNum" sz="quarter" idx="10"/>
          </p:nvPr>
        </p:nvSpPr>
        <p:spPr/>
        <p:txBody>
          <a:bodyPr/>
          <a:lstStyle/>
          <a:p>
            <a:fld id="{CBD4C41C-7283-4A7B-9F12-B8D4E5C760E7}" type="slidenum">
              <a:rPr lang="en-US" smtClean="0"/>
              <a:t>24</a:t>
            </a:fld>
            <a:endParaRPr lang="en-US"/>
          </a:p>
        </p:txBody>
      </p:sp>
    </p:spTree>
    <p:extLst>
      <p:ext uri="{BB962C8B-B14F-4D97-AF65-F5344CB8AC3E}">
        <p14:creationId xmlns:p14="http://schemas.microsoft.com/office/powerpoint/2010/main" val="22741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layout of the MUD has surface parking with </a:t>
            </a:r>
            <a:r>
              <a:rPr lang="en-US" dirty="0" smtClean="0"/>
              <a:t>the greatest distances between where cars are parked and where service panels are located.</a:t>
            </a:r>
            <a:endParaRPr lang="en-US" baseline="0" dirty="0" smtClean="0"/>
          </a:p>
          <a:p>
            <a:r>
              <a:rPr lang="en-US" baseline="0" dirty="0" smtClean="0"/>
              <a:t>Extensive trenching was completed for an installation of this type from the distance from the transformer to the meter to the charging stations.</a:t>
            </a:r>
          </a:p>
          <a:p>
            <a:endParaRPr lang="en-US" baseline="0" dirty="0" smtClean="0"/>
          </a:p>
          <a:p>
            <a:pPr defTabSz="925281">
              <a:defRPr/>
            </a:pPr>
            <a:r>
              <a:rPr lang="en-US" dirty="0" smtClean="0"/>
              <a:t>MUDs with multi-level parking decks may be able to electrify parking spaces with lower-cost surface conduit.</a:t>
            </a:r>
          </a:p>
        </p:txBody>
      </p:sp>
      <p:sp>
        <p:nvSpPr>
          <p:cNvPr id="4" name="Slide Number Placeholder 3"/>
          <p:cNvSpPr>
            <a:spLocks noGrp="1"/>
          </p:cNvSpPr>
          <p:nvPr>
            <p:ph type="sldNum" sz="quarter" idx="10"/>
          </p:nvPr>
        </p:nvSpPr>
        <p:spPr/>
        <p:txBody>
          <a:bodyPr/>
          <a:lstStyle/>
          <a:p>
            <a:fld id="{CBD4C41C-7283-4A7B-9F12-B8D4E5C760E7}" type="slidenum">
              <a:rPr lang="en-US" smtClean="0"/>
              <a:t>25</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Trenching is covered in </a:t>
            </a:r>
            <a:r>
              <a:rPr lang="en-US" baseline="0" dirty="0" smtClean="0"/>
              <a:t>all Permit Application and Plan Review Correction Sheets Section 4, number 5 and Residential Inspection Correction Sheet Section 3, number 14 and MUD and Non-residential Inspection Correction Sheet Section </a:t>
            </a:r>
            <a:r>
              <a:rPr lang="en-US" baseline="0" dirty="0" smtClean="0"/>
              <a:t>3, </a:t>
            </a:r>
            <a:r>
              <a:rPr lang="en-US" baseline="0" dirty="0" smtClean="0"/>
              <a:t>number 15. Trenching may </a:t>
            </a:r>
            <a:r>
              <a:rPr lang="en-US" baseline="0" dirty="0" smtClean="0"/>
              <a:t>require rough and final inspection.</a:t>
            </a:r>
            <a:endParaRPr lang="en-US" dirty="0" smtClean="0"/>
          </a:p>
          <a:p>
            <a:r>
              <a:rPr lang="en-US" dirty="0" smtClean="0"/>
              <a:t>The </a:t>
            </a:r>
            <a:r>
              <a:rPr lang="en-US" dirty="0"/>
              <a:t>permit may </a:t>
            </a:r>
            <a:r>
              <a:rPr lang="en-US" dirty="0" smtClean="0"/>
              <a:t>include conduit or </a:t>
            </a:r>
            <a:r>
              <a:rPr lang="en-US" dirty="0" smtClean="0"/>
              <a:t>wiring </a:t>
            </a:r>
            <a:r>
              <a:rPr lang="en-US" dirty="0"/>
              <a:t>and breaker for future infrastructure, but not the actual </a:t>
            </a:r>
            <a:r>
              <a:rPr lang="en-US" dirty="0" smtClean="0"/>
              <a:t>unit</a:t>
            </a:r>
            <a:r>
              <a:rPr lang="en-US" baseline="0" dirty="0" smtClean="0"/>
              <a:t> per </a:t>
            </a:r>
            <a:r>
              <a:rPr lang="en-US" baseline="0" dirty="0" err="1" smtClean="0"/>
              <a:t>CalGreen</a:t>
            </a:r>
            <a:r>
              <a:rPr lang="en-US" baseline="0" dirty="0" smtClean="0"/>
              <a:t> requirements</a:t>
            </a:r>
            <a:endParaRPr lang="en-US" dirty="0"/>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26</a:t>
            </a:fld>
            <a:endParaRPr lang="en-US"/>
          </a:p>
        </p:txBody>
      </p:sp>
    </p:spTree>
    <p:extLst>
      <p:ext uri="{BB962C8B-B14F-4D97-AF65-F5344CB8AC3E}">
        <p14:creationId xmlns:p14="http://schemas.microsoft.com/office/powerpoint/2010/main" val="3464952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a:t>Conduit should be appropriately sized and fixed at regular intervals. (Reference Non-Residential Inspection Sheet Section 3, number 9)</a:t>
            </a:r>
          </a:p>
          <a:p>
            <a:r>
              <a:rPr lang="en-US" dirty="0"/>
              <a:t>Surface conduit is very common in parking structures.</a:t>
            </a:r>
          </a:p>
          <a:p>
            <a:pPr defTabSz="925281">
              <a:defRPr/>
            </a:pPr>
            <a:r>
              <a:rPr lang="en-US" dirty="0"/>
              <a:t>Reference MUD &amp; Non-Residential Inspection Sheet </a:t>
            </a:r>
            <a:r>
              <a:rPr lang="en-US" dirty="0" smtClean="0"/>
              <a:t>Section</a:t>
            </a:r>
            <a:r>
              <a:rPr lang="en-US" baseline="0" dirty="0" smtClean="0"/>
              <a:t> 3, number 11 for securely fastening wiring and fittings. </a:t>
            </a:r>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27</a:t>
            </a:fld>
            <a:endParaRPr lang="en-US"/>
          </a:p>
        </p:txBody>
      </p:sp>
    </p:spTree>
    <p:extLst>
      <p:ext uri="{BB962C8B-B14F-4D97-AF65-F5344CB8AC3E}">
        <p14:creationId xmlns:p14="http://schemas.microsoft.com/office/powerpoint/2010/main" val="3366797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plans</a:t>
            </a:r>
            <a:r>
              <a:rPr lang="en-US" baseline="0" dirty="0" smtClean="0"/>
              <a:t> and single line drawings are identified in the checklists, as well as </a:t>
            </a:r>
            <a:r>
              <a:rPr lang="en-US" baseline="0" dirty="0" smtClean="0"/>
              <a:t>in Section 3, number 1 of the </a:t>
            </a:r>
            <a:r>
              <a:rPr lang="en-US" dirty="0" smtClean="0"/>
              <a:t>MUD </a:t>
            </a:r>
            <a:r>
              <a:rPr lang="en-US" dirty="0" smtClean="0"/>
              <a:t>&amp; Non-Residential Permitting </a:t>
            </a:r>
            <a:r>
              <a:rPr lang="en-US" dirty="0" smtClean="0"/>
              <a:t>Correction</a:t>
            </a:r>
            <a:r>
              <a:rPr lang="en-US" baseline="0" dirty="0" smtClean="0"/>
              <a:t> Sheet.</a:t>
            </a:r>
            <a:endParaRPr lang="en-US" dirty="0" smtClean="0"/>
          </a:p>
          <a:p>
            <a:r>
              <a:rPr lang="en-US" dirty="0" smtClean="0"/>
              <a:t>A site plan example for</a:t>
            </a:r>
            <a:r>
              <a:rPr lang="en-US" baseline="0" dirty="0" smtClean="0"/>
              <a:t> an office building is shown as a type of non-residential installation. </a:t>
            </a:r>
            <a:endParaRPr lang="en-US" dirty="0" smtClean="0"/>
          </a:p>
          <a:p>
            <a:r>
              <a:rPr lang="en-US" dirty="0" smtClean="0"/>
              <a:t>The checklist helps the landlord and electrical contractor consider how the install can take place and what the local jurisdictions require</a:t>
            </a:r>
            <a:r>
              <a:rPr lang="en-US" baseline="0" dirty="0" smtClean="0"/>
              <a:t> in the installation. </a:t>
            </a:r>
            <a:r>
              <a:rPr lang="en-US" dirty="0" smtClean="0"/>
              <a:t>The checklist can influence overall project design the design.</a:t>
            </a:r>
            <a:r>
              <a:rPr lang="en-US" baseline="0" dirty="0" smtClean="0"/>
              <a:t> T</a:t>
            </a:r>
            <a:r>
              <a:rPr lang="en-US" dirty="0" smtClean="0"/>
              <a:t>his will make it easier to review when projects coming through meet</a:t>
            </a:r>
            <a:r>
              <a:rPr lang="en-US" baseline="0" dirty="0" smtClean="0"/>
              <a:t> expectation sand reduces corrections or having to send back projects.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28</a:t>
            </a:fld>
            <a:endParaRPr lang="en-US"/>
          </a:p>
        </p:txBody>
      </p:sp>
    </p:spTree>
    <p:extLst>
      <p:ext uri="{BB962C8B-B14F-4D97-AF65-F5344CB8AC3E}">
        <p14:creationId xmlns:p14="http://schemas.microsoft.com/office/powerpoint/2010/main" val="281667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a:t>Accessible route requirements to EVCS service equipment and areas served by EVCS. The accessibility standards include path of travel requirements for new and existing buildings and facilities. An accessible path of travel to the area of alteration of addition shall be provided. Two accessible vehicle spaces shall be permitted to share a common access aisle; however the access aisle must be located on the passenger side of the van accessible space. </a:t>
            </a:r>
          </a:p>
        </p:txBody>
      </p:sp>
      <p:sp>
        <p:nvSpPr>
          <p:cNvPr id="4" name="Slide Number Placeholder 3"/>
          <p:cNvSpPr>
            <a:spLocks noGrp="1"/>
          </p:cNvSpPr>
          <p:nvPr>
            <p:ph type="sldNum" sz="quarter" idx="10"/>
          </p:nvPr>
        </p:nvSpPr>
        <p:spPr/>
        <p:txBody>
          <a:bodyPr/>
          <a:lstStyle/>
          <a:p>
            <a:fld id="{CBD4C41C-7283-4A7B-9F12-B8D4E5C760E7}" type="slidenum">
              <a:rPr lang="en-US" smtClean="0"/>
              <a:t>29</a:t>
            </a:fld>
            <a:endParaRPr lang="en-US"/>
          </a:p>
        </p:txBody>
      </p:sp>
    </p:spTree>
    <p:extLst>
      <p:ext uri="{BB962C8B-B14F-4D97-AF65-F5344CB8AC3E}">
        <p14:creationId xmlns:p14="http://schemas.microsoft.com/office/powerpoint/2010/main" val="49110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funding from the California Energy Commission, the San Diego Association of Governments (SANDAG) and the Center for Sustainable Energy (CSE) have partnered to implement the EVCS best practice recommendations from the 2014 San Diego Regional PEV Readiness Plan (Readiness Plan) through an</a:t>
            </a:r>
            <a:r>
              <a:rPr lang="en-US" baseline="0" dirty="0" smtClean="0"/>
              <a:t> </a:t>
            </a:r>
            <a:r>
              <a:rPr lang="en-US" dirty="0" smtClean="0"/>
              <a:t>implementation program known as Plug-In SD. </a:t>
            </a:r>
            <a:r>
              <a:rPr lang="en-US" sz="1200" b="0" i="0" kern="1200" dirty="0" smtClean="0">
                <a:solidFill>
                  <a:schemeClr val="tx1"/>
                </a:solidFill>
                <a:effectLst/>
                <a:latin typeface="+mn-lt"/>
                <a:ea typeface="+mn-ea"/>
                <a:cs typeface="+mn-cs"/>
              </a:rPr>
              <a:t>Plug-in SD will help develop a regionally consistent, streamlined process for permitting and installation of residential and commercial electric vehicle charging stations (EVCS), assist with EVCS siting and increase awareness of PEVs and EVCS. A regional EV expert will be available to provide direct technical assistance to municipalities and other EVCS stakeholders through outreach and education.</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CBD4C41C-7283-4A7B-9F12-B8D4E5C760E7}" type="slidenum">
              <a:rPr lang="en-US" smtClean="0"/>
              <a:t>3</a:t>
            </a:fld>
            <a:endParaRPr lang="en-US"/>
          </a:p>
        </p:txBody>
      </p:sp>
    </p:spTree>
    <p:extLst>
      <p:ext uri="{BB962C8B-B14F-4D97-AF65-F5344CB8AC3E}">
        <p14:creationId xmlns:p14="http://schemas.microsoft.com/office/powerpoint/2010/main" val="3587998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site plan for large commercial installation </a:t>
            </a:r>
          </a:p>
          <a:p>
            <a:r>
              <a:rPr lang="en-US" dirty="0" smtClean="0"/>
              <a:t>Greater number</a:t>
            </a:r>
            <a:r>
              <a:rPr lang="en-US" baseline="0" dirty="0" smtClean="0"/>
              <a:t> of stations and power requirements may require more equipment and add complexity. </a:t>
            </a:r>
          </a:p>
          <a:p>
            <a:endParaRPr lang="en-US" baseline="0" dirty="0" smtClean="0"/>
          </a:p>
          <a:p>
            <a:r>
              <a:rPr lang="en-US" dirty="0" smtClean="0"/>
              <a:t>Reference </a:t>
            </a:r>
            <a:r>
              <a:rPr lang="en-US" dirty="0"/>
              <a:t>Section </a:t>
            </a:r>
            <a:r>
              <a:rPr lang="en-US" dirty="0" smtClean="0"/>
              <a:t>4 </a:t>
            </a:r>
            <a:r>
              <a:rPr lang="en-US" dirty="0"/>
              <a:t>for </a:t>
            </a:r>
            <a:r>
              <a:rPr lang="en-US" dirty="0" smtClean="0"/>
              <a:t>MUD &amp; </a:t>
            </a:r>
            <a:r>
              <a:rPr lang="en-US" dirty="0"/>
              <a:t>Non-Residential Inspection Sheet for California Green Building Standards Code (</a:t>
            </a:r>
            <a:r>
              <a:rPr lang="en-US" dirty="0" err="1"/>
              <a:t>CALGreen</a:t>
            </a:r>
            <a:r>
              <a:rPr lang="en-US" dirty="0"/>
              <a:t>) which include building code provisions for EV charging. </a:t>
            </a:r>
            <a:endParaRPr lang="en-US" dirty="0" smtClean="0"/>
          </a:p>
          <a:p>
            <a:pPr marL="0" lvl="1" defTabSz="925281">
              <a:defRPr/>
            </a:pPr>
            <a:r>
              <a:rPr lang="en-US" dirty="0" smtClean="0"/>
              <a:t>See </a:t>
            </a:r>
            <a:r>
              <a:rPr lang="en-US" dirty="0"/>
              <a:t>slides </a:t>
            </a:r>
            <a:r>
              <a:rPr lang="en-US" dirty="0" smtClean="0"/>
              <a:t>33&amp; 34 for </a:t>
            </a:r>
            <a:r>
              <a:rPr lang="en-US" dirty="0"/>
              <a:t>further detail on </a:t>
            </a:r>
            <a:r>
              <a:rPr lang="en-US" dirty="0" err="1"/>
              <a:t>CALGreen</a:t>
            </a:r>
            <a:r>
              <a:rPr lang="en-US" dirty="0"/>
              <a:t> requirements. </a:t>
            </a:r>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30</a:t>
            </a:fld>
            <a:endParaRPr lang="en-US"/>
          </a:p>
        </p:txBody>
      </p:sp>
    </p:spTree>
    <p:extLst>
      <p:ext uri="{BB962C8B-B14F-4D97-AF65-F5344CB8AC3E}">
        <p14:creationId xmlns:p14="http://schemas.microsoft.com/office/powerpoint/2010/main" val="34847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smtClean="0"/>
              <a:t>Although this install shows a commercial DC fast charger, it shows components that</a:t>
            </a:r>
            <a:r>
              <a:rPr lang="en-US" baseline="0" dirty="0" smtClean="0"/>
              <a:t> may be standard on any large </a:t>
            </a:r>
            <a:r>
              <a:rPr lang="en-US" dirty="0" smtClean="0"/>
              <a:t>non-single family residential, where new or upgraded service may be required.</a:t>
            </a:r>
          </a:p>
          <a:p>
            <a:pPr defTabSz="925281">
              <a:defRPr/>
            </a:pPr>
            <a:endParaRPr lang="en-US" dirty="0" smtClean="0"/>
          </a:p>
          <a:p>
            <a:pPr defTabSz="925281">
              <a:defRPr/>
            </a:pPr>
            <a:r>
              <a:rPr lang="en-US" dirty="0" smtClean="0"/>
              <a:t>Reference </a:t>
            </a:r>
            <a:r>
              <a:rPr lang="en-US" dirty="0"/>
              <a:t>MUD&amp; Non-Residential Inspection Sheet Section 12a and for disconnects in line of sight.</a:t>
            </a:r>
          </a:p>
          <a:p>
            <a:pPr defTabSz="925281">
              <a:defRPr/>
            </a:pPr>
            <a:r>
              <a:rPr lang="en-US" dirty="0"/>
              <a:t>Reference MUD&amp; Non-Residential Inspection Sheet Section 3, number 3 for SDG&amp;E requirements. </a:t>
            </a:r>
          </a:p>
          <a:p>
            <a:pPr defTabSz="925281">
              <a:defRPr/>
            </a:pPr>
            <a:r>
              <a:rPr lang="en-US" dirty="0"/>
              <a:t>Reference MUD&amp; Non-Residential Inspection Sheet Section 3, number 2 for electrical clearance requirements.</a:t>
            </a:r>
          </a:p>
          <a:p>
            <a:pPr defTabSz="925281">
              <a:defRPr/>
            </a:pPr>
            <a:r>
              <a:rPr lang="en-US" dirty="0"/>
              <a:t>Reference MUD&amp; Non-Residential Inspection Sheet Section 3, number 4 for physical protection requirements such as bollards shown in this slide.</a:t>
            </a:r>
            <a:endParaRPr lang="en-US" dirty="0" smtClean="0"/>
          </a:p>
          <a:p>
            <a:pPr defTabSz="925281">
              <a:defRPr/>
            </a:pPr>
            <a:endParaRPr lang="en-US" dirty="0"/>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31</a:t>
            </a:fld>
            <a:endParaRPr lang="en-US"/>
          </a:p>
        </p:txBody>
      </p:sp>
    </p:spTree>
    <p:extLst>
      <p:ext uri="{BB962C8B-B14F-4D97-AF65-F5344CB8AC3E}">
        <p14:creationId xmlns:p14="http://schemas.microsoft.com/office/powerpoint/2010/main" val="155196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MUD &amp; Non-Residential Inspection Sheet </a:t>
            </a:r>
            <a:r>
              <a:rPr lang="en-US" dirty="0" smtClean="0"/>
              <a:t>Section</a:t>
            </a:r>
            <a:r>
              <a:rPr lang="en-US" baseline="0" dirty="0" smtClean="0"/>
              <a:t> 3, number 11 for securely fastening wiring and fittings. As inspectors can tell you, different contractors have different notions as what is acceptable in terms of spans, fastening</a:t>
            </a:r>
          </a:p>
          <a:p>
            <a:r>
              <a:rPr lang="en-US" dirty="0"/>
              <a:t>Reference MUD&amp; Non-Residential Inspection Sheet Section 3, number 5 for vertical clearance at a height of 18-48 inches above the finished floor.</a:t>
            </a:r>
          </a:p>
          <a:p>
            <a:r>
              <a:rPr lang="en-US" dirty="0"/>
              <a:t>Reference MUD&amp; Non-Residential Inspection Sheet Section 3, number 4 for physical protection requirements such as wheel stops shown in this slide.</a:t>
            </a:r>
          </a:p>
        </p:txBody>
      </p:sp>
      <p:sp>
        <p:nvSpPr>
          <p:cNvPr id="4" name="Slide Number Placeholder 3"/>
          <p:cNvSpPr>
            <a:spLocks noGrp="1"/>
          </p:cNvSpPr>
          <p:nvPr>
            <p:ph type="sldNum" sz="quarter" idx="10"/>
          </p:nvPr>
        </p:nvSpPr>
        <p:spPr/>
        <p:txBody>
          <a:bodyPr/>
          <a:lstStyle/>
          <a:p>
            <a:fld id="{CBD4C41C-7283-4A7B-9F12-B8D4E5C760E7}" type="slidenum">
              <a:rPr lang="en-US" smtClean="0"/>
              <a:t>32</a:t>
            </a:fld>
            <a:endParaRPr lang="en-US"/>
          </a:p>
        </p:txBody>
      </p:sp>
    </p:spTree>
    <p:extLst>
      <p:ext uri="{BB962C8B-B14F-4D97-AF65-F5344CB8AC3E}">
        <p14:creationId xmlns:p14="http://schemas.microsoft.com/office/powerpoint/2010/main" val="2202202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a:t>Reference MUD&amp; Non-Residential Inspection Sheet Section 12a and b for disconnects.</a:t>
            </a:r>
          </a:p>
          <a:p>
            <a:pPr defTabSz="925281">
              <a:defRPr/>
            </a:pPr>
            <a:r>
              <a:rPr lang="en-US" dirty="0"/>
              <a:t>Reference MUD &amp; Non-Residential Inspection Sheet </a:t>
            </a:r>
            <a:r>
              <a:rPr lang="en-US" dirty="0" smtClean="0"/>
              <a:t>Section</a:t>
            </a:r>
            <a:r>
              <a:rPr lang="en-US" baseline="0" dirty="0" smtClean="0"/>
              <a:t> 3, number 11 for securely fastening p</a:t>
            </a:r>
            <a:r>
              <a:rPr lang="en-US" dirty="0"/>
              <a:t>ull boxes and fittings</a:t>
            </a:r>
            <a:r>
              <a:rPr lang="en-US" dirty="0" smtClean="0"/>
              <a:t>.</a:t>
            </a:r>
          </a:p>
          <a:p>
            <a:pPr defTabSz="925281">
              <a:defRPr/>
            </a:pPr>
            <a:r>
              <a:rPr lang="en-US" baseline="0" dirty="0" smtClean="0"/>
              <a:t>This also is signed for an accessible path.</a:t>
            </a:r>
          </a:p>
        </p:txBody>
      </p:sp>
      <p:sp>
        <p:nvSpPr>
          <p:cNvPr id="4" name="Slide Number Placeholder 3"/>
          <p:cNvSpPr>
            <a:spLocks noGrp="1"/>
          </p:cNvSpPr>
          <p:nvPr>
            <p:ph type="sldNum" sz="quarter" idx="10"/>
          </p:nvPr>
        </p:nvSpPr>
        <p:spPr/>
        <p:txBody>
          <a:bodyPr/>
          <a:lstStyle/>
          <a:p>
            <a:fld id="{CBD4C41C-7283-4A7B-9F12-B8D4E5C760E7}" type="slidenum">
              <a:rPr lang="en-US" smtClean="0"/>
              <a:t>33</a:t>
            </a:fld>
            <a:endParaRPr lang="en-US"/>
          </a:p>
        </p:txBody>
      </p:sp>
    </p:spTree>
    <p:extLst>
      <p:ext uri="{BB962C8B-B14F-4D97-AF65-F5344CB8AC3E}">
        <p14:creationId xmlns:p14="http://schemas.microsoft.com/office/powerpoint/2010/main" val="3244362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34</a:t>
            </a:fld>
            <a:endParaRPr lang="en-US"/>
          </a:p>
        </p:txBody>
      </p:sp>
    </p:spTree>
    <p:extLst>
      <p:ext uri="{BB962C8B-B14F-4D97-AF65-F5344CB8AC3E}">
        <p14:creationId xmlns:p14="http://schemas.microsoft.com/office/powerpoint/2010/main" val="1051235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a:t>
            </a:r>
            <a:r>
              <a:rPr lang="en-US" baseline="0" dirty="0" smtClean="0"/>
              <a:t> </a:t>
            </a:r>
            <a:r>
              <a:rPr lang="en-US" baseline="0" dirty="0" err="1" smtClean="0"/>
              <a:t>CALGreen</a:t>
            </a:r>
            <a:r>
              <a:rPr lang="en-US" baseline="0" dirty="0" smtClean="0"/>
              <a:t> Codes will go into effect Jan. 2017 if approved by the CBSC. </a:t>
            </a:r>
            <a:r>
              <a:rPr lang="en-US" dirty="0"/>
              <a:t>Reference Section 5 for MUD&amp; Non-Residential Inspection Sheet for </a:t>
            </a:r>
            <a:r>
              <a:rPr lang="en-US" dirty="0" err="1"/>
              <a:t>CALGreen</a:t>
            </a:r>
            <a:r>
              <a:rPr lang="en-US" dirty="0"/>
              <a:t>. </a:t>
            </a:r>
            <a:endParaRPr lang="en-US" baseline="0" dirty="0" smtClean="0"/>
          </a:p>
          <a:p>
            <a:r>
              <a:rPr lang="en-US" baseline="0" dirty="0" smtClean="0"/>
              <a:t>For a summary of the mandatory and voluntary code requirements, visit http://www.hcd.ca.gov/codes/calgreen/docs/hcdshl605a.pdf</a:t>
            </a:r>
          </a:p>
          <a:p>
            <a:pPr marL="0" lvl="2" defTabSz="925281">
              <a:defRPr/>
            </a:pPr>
            <a:r>
              <a:rPr lang="en-US" dirty="0"/>
              <a:t>For new nonresidential construction, the code requires a minimum number of parking spaces to be capable of supporting PEV charging, including installing a listed raceway to accommodate a dedicated branch circuit, providing adequate panel capacity and dedicated conduit for one 208/240 V 40 amp circuit and identifying spaces reserved for future EV charging as “EV Capable</a:t>
            </a:r>
            <a:r>
              <a:rPr lang="en-US" dirty="0" smtClean="0"/>
              <a:t>.”</a:t>
            </a:r>
          </a:p>
          <a:p>
            <a:pPr marL="0" lvl="2" defTabSz="925281">
              <a:defRPr/>
            </a:pPr>
            <a:r>
              <a:rPr lang="en-US" dirty="0" smtClean="0"/>
              <a:t>Installation</a:t>
            </a:r>
            <a:r>
              <a:rPr lang="en-US" baseline="0" dirty="0" smtClean="0"/>
              <a:t> of EV infrastructure s</a:t>
            </a:r>
            <a:r>
              <a:rPr lang="en-US" dirty="0" smtClean="0"/>
              <a:t>aves</a:t>
            </a:r>
            <a:r>
              <a:rPr lang="en-US" baseline="0" dirty="0" smtClean="0"/>
              <a:t> costs for future installs and the code requirements matches the penetration of the market for EVs to sync with the state’s goals </a:t>
            </a:r>
            <a:r>
              <a:rPr lang="en-US" baseline="0" smtClean="0"/>
              <a:t>for electric vehicles </a:t>
            </a:r>
            <a:r>
              <a:rPr lang="en-US" baseline="0" dirty="0" smtClean="0"/>
              <a:t>on the roads.</a:t>
            </a:r>
            <a:endParaRPr lang="en-US" dirty="0"/>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35</a:t>
            </a:fld>
            <a:endParaRPr lang="en-US"/>
          </a:p>
        </p:txBody>
      </p:sp>
    </p:spTree>
    <p:extLst>
      <p:ext uri="{BB962C8B-B14F-4D97-AF65-F5344CB8AC3E}">
        <p14:creationId xmlns:p14="http://schemas.microsoft.com/office/powerpoint/2010/main" val="2976899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smtClean="0"/>
              <a:t>Proposed</a:t>
            </a:r>
            <a:r>
              <a:rPr lang="en-US" baseline="0" dirty="0" smtClean="0"/>
              <a:t> </a:t>
            </a:r>
            <a:r>
              <a:rPr lang="en-US" baseline="0" dirty="0" err="1" smtClean="0"/>
              <a:t>CALGreen</a:t>
            </a:r>
            <a:r>
              <a:rPr lang="en-US" baseline="0" dirty="0" smtClean="0"/>
              <a:t> Codes will go into effect Jan. 2017 if approved by the CBSC.</a:t>
            </a:r>
            <a:r>
              <a:rPr lang="en-US" dirty="0"/>
              <a:t> Reference Section 5 for MUD&amp; Non-Residential Inspection Sheet for </a:t>
            </a:r>
            <a:r>
              <a:rPr lang="en-US" dirty="0" err="1"/>
              <a:t>CALGreen</a:t>
            </a:r>
            <a:r>
              <a:rPr lang="en-US" dirty="0"/>
              <a:t>. </a:t>
            </a:r>
            <a:endParaRPr lang="en-US" baseline="0" dirty="0" smtClean="0"/>
          </a:p>
          <a:p>
            <a:r>
              <a:rPr lang="en-US" baseline="0" dirty="0" smtClean="0"/>
              <a:t>For a summary of the mandatory and voluntary code requirements, visit http://www.hcd.ca.gov/codes/calgreen/docs/hcdshl605a.pdf</a:t>
            </a:r>
            <a:endParaRPr lang="en-US" dirty="0" smtClean="0"/>
          </a:p>
          <a:p>
            <a:pPr marL="0" lvl="2" defTabSz="925281">
              <a:defRPr/>
            </a:pPr>
            <a:r>
              <a:rPr lang="en-US" dirty="0"/>
              <a:t>For new residential construction, the mandatory requirements include installing raceway, providing adequate panel capacity and identifying the service panel and termination point as “EV Capable.”</a:t>
            </a:r>
          </a:p>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36</a:t>
            </a:fld>
            <a:endParaRPr lang="en-US"/>
          </a:p>
        </p:txBody>
      </p:sp>
    </p:spTree>
    <p:extLst>
      <p:ext uri="{BB962C8B-B14F-4D97-AF65-F5344CB8AC3E}">
        <p14:creationId xmlns:p14="http://schemas.microsoft.com/office/powerpoint/2010/main" val="3935474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 requirements define a minimum number of accessible EVCS per the total number of EVCS at a facility based on type of EVCS. There are four types of EVCS accessible spaces as defined. Where four or fewer total EVCS are provided, identification with an International Symbol of Accessibility (ISA) shall not be required.</a:t>
            </a:r>
          </a:p>
          <a:p>
            <a:r>
              <a:rPr lang="en-US" dirty="0"/>
              <a:t>For more than four total EVCS provided, the van accessible space will be identified with an ISA and is reserved for the use of persons with disabilities. Newly constructed parking facilities, and existing parking facilities that undergo alteration, must meet requirements for accessibility unless otherwise exempted.</a:t>
            </a:r>
          </a:p>
          <a:p>
            <a:pPr marL="0" marR="0" indent="0" algn="l" defTabSz="925281" rtl="0" eaLnBrk="1" fontAlgn="auto" latinLnBrk="0" hangingPunct="1">
              <a:lnSpc>
                <a:spcPct val="100000"/>
              </a:lnSpc>
              <a:spcBef>
                <a:spcPts val="0"/>
              </a:spcBef>
              <a:spcAft>
                <a:spcPts val="0"/>
              </a:spcAft>
              <a:buClrTx/>
              <a:buSzTx/>
              <a:buFontTx/>
              <a:buNone/>
              <a:tabLst/>
              <a:defRPr/>
            </a:pPr>
            <a:r>
              <a:rPr lang="en-US" dirty="0"/>
              <a:t>The number </a:t>
            </a:r>
            <a:r>
              <a:rPr lang="en-US" dirty="0" smtClean="0"/>
              <a:t>of EVCS spaces is determined by the number of vehicles that can be charged, not by the number of service pedestals that are installed. </a:t>
            </a:r>
          </a:p>
          <a:p>
            <a:r>
              <a:rPr lang="en-US" sz="1200" i="0" u="none" kern="1200" dirty="0" smtClean="0">
                <a:solidFill>
                  <a:schemeClr val="tx1"/>
                </a:solidFill>
                <a:effectLst/>
                <a:latin typeface="+mn-lt"/>
                <a:ea typeface="+mn-ea"/>
                <a:cs typeface="+mn-cs"/>
              </a:rPr>
              <a:t>Vehicle spaces serving van accessible EVCS shall be 144 inches (3658 mm) wide minimum and shall have an adjacent access aisle  </a:t>
            </a:r>
          </a:p>
          <a:p>
            <a:r>
              <a:rPr lang="en-US" sz="1200" i="0" u="none" kern="1200" dirty="0" smtClean="0">
                <a:solidFill>
                  <a:schemeClr val="tx1"/>
                </a:solidFill>
                <a:effectLst/>
                <a:latin typeface="+mn-lt"/>
                <a:ea typeface="+mn-ea"/>
                <a:cs typeface="+mn-cs"/>
              </a:rPr>
              <a:t>Vehicle spaces serving standard accessible EVCS shall be 108 inches (2743 mm) wide minimum and shall have an adjacent access aisle </a:t>
            </a:r>
          </a:p>
          <a:p>
            <a:r>
              <a:rPr lang="en-US" sz="1200" i="0" u="none" kern="1200" dirty="0" smtClean="0">
                <a:solidFill>
                  <a:schemeClr val="tx1"/>
                </a:solidFill>
                <a:effectLst/>
                <a:latin typeface="+mn-lt"/>
                <a:ea typeface="+mn-ea"/>
                <a:cs typeface="+mn-cs"/>
              </a:rPr>
              <a:t>Vehicle spaces serving ambulatory EVCS shall be 120 inches (3048 mm) wide minimum and shall not be required to have an adjacent access aisle.</a:t>
            </a:r>
          </a:p>
        </p:txBody>
      </p:sp>
      <p:sp>
        <p:nvSpPr>
          <p:cNvPr id="4" name="Slide Number Placeholder 3"/>
          <p:cNvSpPr>
            <a:spLocks noGrp="1"/>
          </p:cNvSpPr>
          <p:nvPr>
            <p:ph type="sldNum" sz="quarter" idx="10"/>
          </p:nvPr>
        </p:nvSpPr>
        <p:spPr/>
        <p:txBody>
          <a:bodyPr/>
          <a:lstStyle/>
          <a:p>
            <a:fld id="{CBD4C41C-7283-4A7B-9F12-B8D4E5C760E7}" type="slidenum">
              <a:rPr lang="en-US" smtClean="0"/>
              <a:t>37</a:t>
            </a:fld>
            <a:endParaRPr lang="en-US"/>
          </a:p>
        </p:txBody>
      </p:sp>
    </p:spTree>
    <p:extLst>
      <p:ext uri="{BB962C8B-B14F-4D97-AF65-F5344CB8AC3E}">
        <p14:creationId xmlns:p14="http://schemas.microsoft.com/office/powerpoint/2010/main" val="2152711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layout configuration</a:t>
            </a:r>
            <a:r>
              <a:rPr lang="en-US" baseline="0" dirty="0" smtClean="0"/>
              <a:t> for accessible EVCS installations and dimensions.</a:t>
            </a:r>
            <a:endParaRPr lang="en-US" dirty="0" smtClean="0"/>
          </a:p>
          <a:p>
            <a:r>
              <a:rPr lang="en-US" dirty="0" smtClean="0"/>
              <a:t>http://green-technology.org/gcsummit16/images/3-Building-EV-Charging.pdf </a:t>
            </a:r>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38</a:t>
            </a:fld>
            <a:endParaRPr lang="en-US"/>
          </a:p>
        </p:txBody>
      </p:sp>
    </p:spTree>
    <p:extLst>
      <p:ext uri="{BB962C8B-B14F-4D97-AF65-F5344CB8AC3E}">
        <p14:creationId xmlns:p14="http://schemas.microsoft.com/office/powerpoint/2010/main" val="3925458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Cities can include</a:t>
            </a:r>
            <a:r>
              <a:rPr lang="en-US" baseline="0" dirty="0" smtClean="0"/>
              <a:t> info on financing programs about EVCS on their websites as well.</a:t>
            </a:r>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39</a:t>
            </a:fld>
            <a:endParaRPr lang="en-US"/>
          </a:p>
        </p:txBody>
      </p:sp>
    </p:spTree>
    <p:extLst>
      <p:ext uri="{BB962C8B-B14F-4D97-AF65-F5344CB8AC3E}">
        <p14:creationId xmlns:p14="http://schemas.microsoft.com/office/powerpoint/2010/main" val="18458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CBD4C41C-7283-4A7B-9F12-B8D4E5C760E7}" type="slidenum">
              <a:rPr lang="en-US" smtClean="0"/>
              <a:t>4</a:t>
            </a:fld>
            <a:endParaRPr lang="en-US"/>
          </a:p>
        </p:txBody>
      </p:sp>
    </p:spTree>
    <p:extLst>
      <p:ext uri="{BB962C8B-B14F-4D97-AF65-F5344CB8AC3E}">
        <p14:creationId xmlns:p14="http://schemas.microsoft.com/office/powerpoint/2010/main" val="3587998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 Expert consultations can help answer</a:t>
            </a:r>
            <a:r>
              <a:rPr lang="en-US" baseline="0" dirty="0" smtClean="0"/>
              <a:t> technical questions as well as provide broader assistance on complex installs, fleet considerations, etc. The EV expert FAQ on www.energycenter.org/pluginsd provides answers to general questions and more information on equipment, installations, regional planning and location of charging infrastructure in San Diego. </a:t>
            </a:r>
            <a:r>
              <a:rPr lang="en-US" dirty="0" smtClean="0"/>
              <a:t>The</a:t>
            </a:r>
            <a:r>
              <a:rPr lang="en-US" baseline="0" dirty="0" smtClean="0"/>
              <a:t> EV expert can share what cities are doing to other cities in the region.</a:t>
            </a:r>
            <a:endParaRPr lang="en-US" dirty="0" smtClean="0"/>
          </a:p>
        </p:txBody>
      </p:sp>
      <p:sp>
        <p:nvSpPr>
          <p:cNvPr id="4" name="Slide Number Placeholder 3"/>
          <p:cNvSpPr>
            <a:spLocks noGrp="1"/>
          </p:cNvSpPr>
          <p:nvPr>
            <p:ph type="sldNum" sz="quarter" idx="10"/>
          </p:nvPr>
        </p:nvSpPr>
        <p:spPr/>
        <p:txBody>
          <a:bodyPr/>
          <a:lstStyle/>
          <a:p>
            <a:fld id="{16C292D6-23A3-4CF1-8304-963F8C66401B}" type="slidenum">
              <a:rPr lang="en-US" smtClean="0"/>
              <a:t>40</a:t>
            </a:fld>
            <a:endParaRPr lang="en-US"/>
          </a:p>
        </p:txBody>
      </p:sp>
    </p:spTree>
    <p:extLst>
      <p:ext uri="{BB962C8B-B14F-4D97-AF65-F5344CB8AC3E}">
        <p14:creationId xmlns:p14="http://schemas.microsoft.com/office/powerpoint/2010/main" val="1515747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41</a:t>
            </a:fld>
            <a:endParaRPr lang="en-US"/>
          </a:p>
        </p:txBody>
      </p:sp>
    </p:spTree>
    <p:extLst>
      <p:ext uri="{BB962C8B-B14F-4D97-AF65-F5344CB8AC3E}">
        <p14:creationId xmlns:p14="http://schemas.microsoft.com/office/powerpoint/2010/main" val="3002880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42</a:t>
            </a:fld>
            <a:endParaRPr lang="en-US"/>
          </a:p>
        </p:txBody>
      </p:sp>
    </p:spTree>
    <p:extLst>
      <p:ext uri="{BB962C8B-B14F-4D97-AF65-F5344CB8AC3E}">
        <p14:creationId xmlns:p14="http://schemas.microsoft.com/office/powerpoint/2010/main" val="112108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4C41C-7283-4A7B-9F12-B8D4E5C760E7}" type="slidenum">
              <a:rPr lang="en-US" smtClean="0"/>
              <a:t>43</a:t>
            </a:fld>
            <a:endParaRPr lang="en-US"/>
          </a:p>
        </p:txBody>
      </p:sp>
    </p:spTree>
    <p:extLst>
      <p:ext uri="{BB962C8B-B14F-4D97-AF65-F5344CB8AC3E}">
        <p14:creationId xmlns:p14="http://schemas.microsoft.com/office/powerpoint/2010/main" val="4029552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6C292D6-23A3-4CF1-8304-963F8C66401B}" type="slidenum">
              <a:rPr lang="en-US" smtClean="0"/>
              <a:t>44</a:t>
            </a:fld>
            <a:endParaRPr lang="en-US"/>
          </a:p>
        </p:txBody>
      </p:sp>
    </p:spTree>
    <p:extLst>
      <p:ext uri="{BB962C8B-B14F-4D97-AF65-F5344CB8AC3E}">
        <p14:creationId xmlns:p14="http://schemas.microsoft.com/office/powerpoint/2010/main" val="776234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Growth in the San Diego region from Rebates Issued </a:t>
            </a:r>
            <a:endParaRPr lang="en-US" baseline="0" dirty="0" smtClean="0"/>
          </a:p>
          <a:p>
            <a:r>
              <a:rPr lang="en-US" baseline="0" dirty="0" smtClean="0"/>
              <a:t>Source: Clean Vehicle Rebate Project (CVRP) Rebate Statistics https://cleanvehiclerebate.org/eng/rebate-statistics</a:t>
            </a:r>
            <a:endParaRPr lang="en-US" baseline="0" dirty="0" smtClean="0"/>
          </a:p>
        </p:txBody>
      </p:sp>
      <p:sp>
        <p:nvSpPr>
          <p:cNvPr id="4" name="Slide Number Placeholder 3"/>
          <p:cNvSpPr>
            <a:spLocks noGrp="1"/>
          </p:cNvSpPr>
          <p:nvPr>
            <p:ph type="sldNum" sz="quarter" idx="10"/>
          </p:nvPr>
        </p:nvSpPr>
        <p:spPr/>
        <p:txBody>
          <a:bodyPr/>
          <a:lstStyle/>
          <a:p>
            <a:fld id="{16C292D6-23A3-4CF1-8304-963F8C66401B}" type="slidenum">
              <a:rPr lang="en-US" smtClean="0"/>
              <a:t>45</a:t>
            </a:fld>
            <a:endParaRPr lang="en-US"/>
          </a:p>
        </p:txBody>
      </p:sp>
    </p:spTree>
    <p:extLst>
      <p:ext uri="{BB962C8B-B14F-4D97-AF65-F5344CB8AC3E}">
        <p14:creationId xmlns:p14="http://schemas.microsoft.com/office/powerpoint/2010/main" val="776234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Source: http://www.sandag.org/uploads/publicationid/publicationid_2027_20605.pdf</a:t>
            </a:r>
            <a:endParaRPr lang="en-US" baseline="0" dirty="0" smtClean="0"/>
          </a:p>
        </p:txBody>
      </p:sp>
      <p:sp>
        <p:nvSpPr>
          <p:cNvPr id="4" name="Slide Number Placeholder 3"/>
          <p:cNvSpPr>
            <a:spLocks noGrp="1"/>
          </p:cNvSpPr>
          <p:nvPr>
            <p:ph type="sldNum" sz="quarter" idx="10"/>
          </p:nvPr>
        </p:nvSpPr>
        <p:spPr/>
        <p:txBody>
          <a:bodyPr/>
          <a:lstStyle/>
          <a:p>
            <a:fld id="{16C292D6-23A3-4CF1-8304-963F8C66401B}" type="slidenum">
              <a:rPr lang="en-US" smtClean="0"/>
              <a:t>46</a:t>
            </a:fld>
            <a:endParaRPr lang="en-US"/>
          </a:p>
        </p:txBody>
      </p:sp>
    </p:spTree>
    <p:extLst>
      <p:ext uri="{BB962C8B-B14F-4D97-AF65-F5344CB8AC3E}">
        <p14:creationId xmlns:p14="http://schemas.microsoft.com/office/powerpoint/2010/main" val="776234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a:t>
            </a:r>
            <a:r>
              <a:rPr lang="en-US" dirty="0" smtClean="0"/>
              <a:t>Plugshare.com</a:t>
            </a:r>
          </a:p>
        </p:txBody>
      </p:sp>
      <p:sp>
        <p:nvSpPr>
          <p:cNvPr id="4" name="Slide Number Placeholder 3"/>
          <p:cNvSpPr>
            <a:spLocks noGrp="1"/>
          </p:cNvSpPr>
          <p:nvPr>
            <p:ph type="sldNum" sz="quarter" idx="10"/>
          </p:nvPr>
        </p:nvSpPr>
        <p:spPr/>
        <p:txBody>
          <a:bodyPr/>
          <a:lstStyle/>
          <a:p>
            <a:fld id="{CBD4C41C-7283-4A7B-9F12-B8D4E5C760E7}" type="slidenum">
              <a:rPr lang="en-US" smtClean="0"/>
              <a:t>47</a:t>
            </a:fld>
            <a:endParaRPr lang="en-US"/>
          </a:p>
        </p:txBody>
      </p:sp>
    </p:spTree>
    <p:extLst>
      <p:ext uri="{BB962C8B-B14F-4D97-AF65-F5344CB8AC3E}">
        <p14:creationId xmlns:p14="http://schemas.microsoft.com/office/powerpoint/2010/main" val="2706954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48</a:t>
            </a:fld>
            <a:endParaRPr lang="en-US"/>
          </a:p>
        </p:txBody>
      </p:sp>
    </p:spTree>
    <p:extLst>
      <p:ext uri="{BB962C8B-B14F-4D97-AF65-F5344CB8AC3E}">
        <p14:creationId xmlns:p14="http://schemas.microsoft.com/office/powerpoint/2010/main" val="270695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California has a goal for 1.5 million zero-emission vehicles on the road by 2025. </a:t>
            </a:r>
            <a:r>
              <a:rPr lang="en-US" dirty="0" smtClean="0"/>
              <a:t>With 1.5 million zero-emission vehicles expected to hit California roads by 2025, there also will be a massive demand for new charging stations.</a:t>
            </a:r>
            <a:endParaRPr lang="en-US" sz="1200" b="0" i="0" u="none" strike="noStrike" kern="1200" baseline="0" dirty="0" smtClean="0">
              <a:solidFill>
                <a:schemeClr val="tx1"/>
              </a:solidFill>
              <a:latin typeface="+mn-lt"/>
              <a:ea typeface="+mn-ea"/>
              <a:cs typeface="+mn-cs"/>
            </a:endParaRPr>
          </a:p>
          <a:p>
            <a:r>
              <a:rPr lang="en-US" b="0" dirty="0" smtClean="0">
                <a:solidFill>
                  <a:srgbClr val="FF0000"/>
                </a:solidFill>
              </a:rPr>
              <a:t>ZEV Action Plan: https://www.opr.ca.gov/docs/Governor's_Office_ZEV_Action_Plan_(02-13).pdf</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CBD4C41C-7283-4A7B-9F12-B8D4E5C760E7}" type="slidenum">
              <a:rPr lang="en-US" smtClean="0"/>
              <a:t>5</a:t>
            </a:fld>
            <a:endParaRPr lang="en-US"/>
          </a:p>
        </p:txBody>
      </p:sp>
    </p:spTree>
    <p:extLst>
      <p:ext uri="{BB962C8B-B14F-4D97-AF65-F5344CB8AC3E}">
        <p14:creationId xmlns:p14="http://schemas.microsoft.com/office/powerpoint/2010/main" val="358799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6</a:t>
            </a:fld>
            <a:endParaRPr lang="en-US"/>
          </a:p>
        </p:txBody>
      </p:sp>
    </p:spTree>
    <p:extLst>
      <p:ext uri="{BB962C8B-B14F-4D97-AF65-F5344CB8AC3E}">
        <p14:creationId xmlns:p14="http://schemas.microsoft.com/office/powerpoint/2010/main" val="175244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1236 was</a:t>
            </a:r>
            <a:r>
              <a:rPr lang="en-US" baseline="0" dirty="0" smtClean="0"/>
              <a:t> </a:t>
            </a:r>
            <a:r>
              <a:rPr lang="en-US" dirty="0"/>
              <a:t>enacted in October 2015 requiring local governments to adopt ordinances to expedite and streamline the permitting process for installing electric vehicle charging stations.</a:t>
            </a:r>
          </a:p>
          <a:p>
            <a:pPr defTabSz="925281">
              <a:defRPr/>
            </a:pPr>
            <a:r>
              <a:rPr lang="en-US" dirty="0"/>
              <a:t>“Electronic submittal” means the utilization of one or more of the following: email, internet, fax.</a:t>
            </a:r>
            <a:endParaRPr lang="en-US" dirty="0" smtClean="0"/>
          </a:p>
          <a:p>
            <a:r>
              <a:rPr lang="en-US" dirty="0" smtClean="0"/>
              <a:t>Full Bill text for AB 1236 can</a:t>
            </a:r>
            <a:r>
              <a:rPr lang="en-US" baseline="0" dirty="0" smtClean="0"/>
              <a:t> be found here: https://leginfo.legislature.ca.gov/faces/billTextClient.xhtml?bill_id=201520160AB1236 </a:t>
            </a:r>
            <a:endParaRPr lang="en-US" dirty="0"/>
          </a:p>
        </p:txBody>
      </p:sp>
      <p:sp>
        <p:nvSpPr>
          <p:cNvPr id="4" name="Slide Number Placeholder 3"/>
          <p:cNvSpPr>
            <a:spLocks noGrp="1"/>
          </p:cNvSpPr>
          <p:nvPr>
            <p:ph type="sldNum" sz="quarter" idx="10"/>
          </p:nvPr>
        </p:nvSpPr>
        <p:spPr/>
        <p:txBody>
          <a:bodyPr/>
          <a:lstStyle/>
          <a:p>
            <a:fld id="{CBD4C41C-7283-4A7B-9F12-B8D4E5C760E7}" type="slidenum">
              <a:rPr lang="en-US" smtClean="0"/>
              <a:t>7</a:t>
            </a:fld>
            <a:endParaRPr lang="en-US"/>
          </a:p>
        </p:txBody>
      </p:sp>
    </p:spTree>
    <p:extLst>
      <p:ext uri="{BB962C8B-B14F-4D97-AF65-F5344CB8AC3E}">
        <p14:creationId xmlns:p14="http://schemas.microsoft.com/office/powerpoint/2010/main" val="193574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has been active in making it easier to install EV infrastructure similar to efforts in solar </a:t>
            </a:r>
            <a:r>
              <a:rPr lang="en-US" dirty="0" smtClean="0"/>
              <a:t>(AB 2188)</a:t>
            </a:r>
            <a:r>
              <a:rPr lang="en-US" baseline="0" dirty="0" smtClean="0"/>
              <a:t> </a:t>
            </a:r>
            <a:r>
              <a:rPr lang="en-US" dirty="0" smtClean="0"/>
              <a:t>and </a:t>
            </a:r>
            <a:r>
              <a:rPr lang="en-US" dirty="0"/>
              <a:t>the state continues to support efforts. </a:t>
            </a:r>
            <a:r>
              <a:rPr lang="en-US" dirty="0" smtClean="0"/>
              <a:t>AB 2188 requires</a:t>
            </a:r>
            <a:r>
              <a:rPr lang="en-US" baseline="0" dirty="0" smtClean="0"/>
              <a:t> all jurisdictions in California </a:t>
            </a:r>
            <a:r>
              <a:rPr lang="en-US" dirty="0" smtClean="0"/>
              <a:t>to adopt an ordinance that creates a streamlined, expedited permitting process for small residential rooftop solar energy systems.</a:t>
            </a:r>
            <a:r>
              <a:rPr lang="en-US" baseline="0" dirty="0" smtClean="0"/>
              <a:t> </a:t>
            </a:r>
            <a:r>
              <a:rPr lang="en-US" dirty="0" smtClean="0"/>
              <a:t>AB1236 </a:t>
            </a:r>
            <a:r>
              <a:rPr lang="en-US" dirty="0"/>
              <a:t>used AB 2188 as a framework for expediting the permitting </a:t>
            </a:r>
            <a:r>
              <a:rPr lang="en-US" dirty="0" smtClean="0"/>
              <a:t>process.</a:t>
            </a:r>
            <a:endParaRPr lang="en-US" dirty="0"/>
          </a:p>
          <a:p>
            <a:pPr defTabSz="925281">
              <a:defRPr/>
            </a:pPr>
            <a:r>
              <a:rPr lang="en-US" dirty="0"/>
              <a:t>OPR ZEV Guidebook: https://www.opr.ca.gov/docs/ZEV_Guidebook.pdf  (pg. 111-115 for the Infrastructure Permitting Checklist</a:t>
            </a:r>
            <a:r>
              <a:rPr lang="en-US" dirty="0" smtClean="0"/>
              <a:t>)</a:t>
            </a:r>
            <a:endParaRPr lang="en-US" dirty="0"/>
          </a:p>
          <a:p>
            <a:pPr defTabSz="925281">
              <a:defRPr/>
            </a:pPr>
            <a:endParaRPr lang="en-US" dirty="0"/>
          </a:p>
          <a:p>
            <a:endParaRPr lang="en-US" b="1" dirty="0"/>
          </a:p>
        </p:txBody>
      </p:sp>
      <p:sp>
        <p:nvSpPr>
          <p:cNvPr id="4" name="Slide Number Placeholder 3"/>
          <p:cNvSpPr>
            <a:spLocks noGrp="1"/>
          </p:cNvSpPr>
          <p:nvPr>
            <p:ph type="sldNum" sz="quarter" idx="10"/>
          </p:nvPr>
        </p:nvSpPr>
        <p:spPr/>
        <p:txBody>
          <a:bodyPr/>
          <a:lstStyle/>
          <a:p>
            <a:fld id="{CBD4C41C-7283-4A7B-9F12-B8D4E5C760E7}" type="slidenum">
              <a:rPr lang="en-US" smtClean="0"/>
              <a:t>8</a:t>
            </a:fld>
            <a:endParaRPr lang="en-US"/>
          </a:p>
        </p:txBody>
      </p:sp>
    </p:spTree>
    <p:extLst>
      <p:ext uri="{BB962C8B-B14F-4D97-AF65-F5344CB8AC3E}">
        <p14:creationId xmlns:p14="http://schemas.microsoft.com/office/powerpoint/2010/main" val="266075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Permitting requirements vary from city to county and documentation is specific to each jurisdiction. To help jurisdictions comply with AB1236, PISD has developed resources and </a:t>
            </a:r>
            <a:r>
              <a:rPr lang="en-US" i="0" dirty="0" smtClean="0">
                <a:solidFill>
                  <a:schemeClr val="tx1"/>
                </a:solidFill>
              </a:rPr>
              <a:t>has sought input from the</a:t>
            </a:r>
            <a:r>
              <a:rPr lang="en-US" i="0" baseline="0" dirty="0" smtClean="0">
                <a:solidFill>
                  <a:schemeClr val="tx1"/>
                </a:solidFill>
              </a:rPr>
              <a:t> SD region </a:t>
            </a:r>
            <a:r>
              <a:rPr lang="en-US" i="0" dirty="0" smtClean="0">
                <a:solidFill>
                  <a:schemeClr val="tx1"/>
                </a:solidFill>
              </a:rPr>
              <a:t>to refine resources. PISD is communicating with OPR to inform their development of</a:t>
            </a:r>
            <a:r>
              <a:rPr lang="en-US" i="0" baseline="0" dirty="0" smtClean="0">
                <a:solidFill>
                  <a:schemeClr val="tx1"/>
                </a:solidFill>
              </a:rPr>
              <a:t> resources which will look similar to the resources that we are developing. </a:t>
            </a:r>
            <a:endParaRPr lang="en-US" b="1" i="0" dirty="0" smtClean="0">
              <a:solidFill>
                <a:schemeClr val="accent1"/>
              </a:solidFill>
            </a:endParaRPr>
          </a:p>
          <a:p>
            <a:endParaRPr lang="en-US" i="0" dirty="0"/>
          </a:p>
        </p:txBody>
      </p:sp>
      <p:sp>
        <p:nvSpPr>
          <p:cNvPr id="4" name="Slide Number Placeholder 3"/>
          <p:cNvSpPr>
            <a:spLocks noGrp="1"/>
          </p:cNvSpPr>
          <p:nvPr>
            <p:ph type="sldNum" sz="quarter" idx="10"/>
          </p:nvPr>
        </p:nvSpPr>
        <p:spPr/>
        <p:txBody>
          <a:bodyPr/>
          <a:lstStyle/>
          <a:p>
            <a:fld id="{16C292D6-23A3-4CF1-8304-963F8C66401B}" type="slidenum">
              <a:rPr lang="en-US" smtClean="0"/>
              <a:t>9</a:t>
            </a:fld>
            <a:endParaRPr lang="en-US"/>
          </a:p>
        </p:txBody>
      </p:sp>
    </p:spTree>
    <p:extLst>
      <p:ext uri="{BB962C8B-B14F-4D97-AF65-F5344CB8AC3E}">
        <p14:creationId xmlns:p14="http://schemas.microsoft.com/office/powerpoint/2010/main" val="982101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2237509"/>
            <a:ext cx="9144000" cy="1246909"/>
          </a:xfrm>
          <a:prstGeom prst="rect">
            <a:avLst/>
          </a:prstGeom>
          <a:gradFill>
            <a:gsLst>
              <a:gs pos="51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3740727"/>
            <a:ext cx="8077200" cy="831273"/>
          </a:xfrm>
          <a:prstGeom prst="rect">
            <a:avLst/>
          </a:prstGeom>
          <a:gradFill>
            <a:gsLst>
              <a:gs pos="0">
                <a:schemeClr val="bg1"/>
              </a:gs>
              <a:gs pos="100000">
                <a:schemeClr val="accent1">
                  <a:tint val="23500"/>
                  <a:satMod val="16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04800" y="2239130"/>
            <a:ext cx="7620000" cy="774970"/>
          </a:xfrm>
        </p:spPr>
        <p:txBody>
          <a:bodyPr>
            <a:normAutofit/>
          </a:bodyPr>
          <a:lstStyle>
            <a:lvl1pPr algn="l">
              <a:defRPr sz="3600" b="1">
                <a:solidFill>
                  <a:srgbClr val="005997"/>
                </a:solidFill>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04800" y="2971800"/>
            <a:ext cx="7696200" cy="381000"/>
          </a:xfrm>
        </p:spPr>
        <p:txBody>
          <a:bodyPr>
            <a:normAutofit/>
          </a:bodyPr>
          <a:lstStyle>
            <a:lvl1pPr marL="0" indent="0" algn="l">
              <a:buNone/>
              <a:defRPr sz="2500">
                <a:solidFill>
                  <a:srgbClr val="005997"/>
                </a:solidFill>
                <a:latin typeface="Myriad Pro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248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2237509"/>
            <a:ext cx="9144000" cy="810491"/>
          </a:xfrm>
          <a:prstGeom prst="rect">
            <a:avLst/>
          </a:prstGeom>
          <a:gradFill>
            <a:gsLst>
              <a:gs pos="51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04800" y="2239130"/>
            <a:ext cx="7620000" cy="774970"/>
          </a:xfrm>
        </p:spPr>
        <p:txBody>
          <a:bodyPr>
            <a:normAutofit/>
          </a:bodyPr>
          <a:lstStyle>
            <a:lvl1pPr algn="l">
              <a:defRPr sz="3600" b="1">
                <a:solidFill>
                  <a:srgbClr val="005997"/>
                </a:solidFill>
                <a:latin typeface="Myriad Pro"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537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0"/>
            <a:ext cx="9143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2237509"/>
            <a:ext cx="9144000" cy="810491"/>
          </a:xfrm>
          <a:prstGeom prst="rect">
            <a:avLst/>
          </a:prstGeom>
          <a:gradFill>
            <a:gsLst>
              <a:gs pos="51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04800" y="2239130"/>
            <a:ext cx="7620000" cy="774970"/>
          </a:xfrm>
        </p:spPr>
        <p:txBody>
          <a:bodyPr>
            <a:normAutofit/>
          </a:bodyPr>
          <a:lstStyle>
            <a:lvl1pPr algn="l">
              <a:defRPr sz="3600" b="1">
                <a:solidFill>
                  <a:srgbClr val="005997"/>
                </a:solidFill>
                <a:latin typeface="Myriad Pro"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23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2" name="Title 1"/>
          <p:cNvSpPr>
            <a:spLocks noGrp="1"/>
          </p:cNvSpPr>
          <p:nvPr>
            <p:ph type="title"/>
          </p:nvPr>
        </p:nvSpPr>
        <p:spPr>
          <a:xfrm>
            <a:off x="304800" y="0"/>
            <a:ext cx="8229600" cy="869692"/>
          </a:xfrm>
        </p:spPr>
        <p:txBody>
          <a:bodyPr>
            <a:normAutofit/>
          </a:bodyPr>
          <a:lstStyle>
            <a:lvl1pPr algn="l">
              <a:defRPr sz="3600">
                <a:solidFill>
                  <a:schemeClr val="bg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143000"/>
            <a:ext cx="8229600" cy="4983163"/>
          </a:xfrm>
        </p:spPr>
        <p:txBody>
          <a:bodyPr/>
          <a:lstStyle>
            <a:lvl1pPr>
              <a:defRPr>
                <a:solidFill>
                  <a:srgbClr val="005997"/>
                </a:solidFill>
                <a:latin typeface="Calibri" panose="020F0502020204030204" pitchFamily="34" charset="0"/>
              </a:defRPr>
            </a:lvl1pPr>
            <a:lvl2pPr>
              <a:defRPr>
                <a:solidFill>
                  <a:srgbClr val="005997"/>
                </a:solidFill>
                <a:latin typeface="Calibri" panose="020F0502020204030204" pitchFamily="34" charset="0"/>
              </a:defRPr>
            </a:lvl2pPr>
            <a:lvl3pPr>
              <a:defRPr>
                <a:solidFill>
                  <a:srgbClr val="005997"/>
                </a:solidFill>
                <a:latin typeface="Calibri" panose="020F0502020204030204" pitchFamily="34" charset="0"/>
              </a:defRPr>
            </a:lvl3pPr>
            <a:lvl4pPr>
              <a:defRPr>
                <a:solidFill>
                  <a:srgbClr val="005997"/>
                </a:solidFill>
                <a:latin typeface="Calibri" panose="020F0502020204030204" pitchFamily="34" charset="0"/>
              </a:defRPr>
            </a:lvl4pPr>
            <a:lvl5pPr>
              <a:defRPr>
                <a:solidFill>
                  <a:srgbClr val="005997"/>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11" name="Picture 2" descr="M:\MARKETING\Graphics\_LOGOS\Plug-In San Diego\Plug-In_San_Diego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103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869692"/>
          </a:xfrm>
        </p:spPr>
        <p:txBody>
          <a:bodyPr>
            <a:normAutofit/>
          </a:bodyPr>
          <a:lstStyle>
            <a:lvl1pPr algn="l">
              <a:defRPr sz="3600">
                <a:solidFill>
                  <a:schemeClr val="bg1"/>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143000"/>
            <a:ext cx="8229600" cy="4983163"/>
          </a:xfrm>
        </p:spPr>
        <p:txBody>
          <a:bodyPr/>
          <a:lstStyle>
            <a:lvl1pPr>
              <a:defRPr>
                <a:solidFill>
                  <a:srgbClr val="005997"/>
                </a:solidFill>
                <a:latin typeface="Calibri" panose="020F0502020204030204" pitchFamily="34" charset="0"/>
              </a:defRPr>
            </a:lvl1pPr>
            <a:lvl2pPr>
              <a:defRPr>
                <a:solidFill>
                  <a:srgbClr val="005997"/>
                </a:solidFill>
                <a:latin typeface="Calibri" panose="020F0502020204030204" pitchFamily="34" charset="0"/>
              </a:defRPr>
            </a:lvl2pPr>
            <a:lvl3pPr>
              <a:defRPr>
                <a:solidFill>
                  <a:srgbClr val="005997"/>
                </a:solidFill>
                <a:latin typeface="Calibri" panose="020F0502020204030204" pitchFamily="34" charset="0"/>
              </a:defRPr>
            </a:lvl3pPr>
            <a:lvl4pPr>
              <a:defRPr>
                <a:solidFill>
                  <a:srgbClr val="005997"/>
                </a:solidFill>
                <a:latin typeface="Calibri" panose="020F0502020204030204" pitchFamily="34" charset="0"/>
              </a:defRPr>
            </a:lvl4pPr>
            <a:lvl5pPr>
              <a:defRPr>
                <a:solidFill>
                  <a:srgbClr val="005997"/>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46193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13" descr="\\server-main\network\DEVELOPMENT\Corp Marketing &amp; Communications\Decks\Pitch Deck\Images\17_End\Ima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75638"/>
            <a:ext cx="9144000" cy="53943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862938"/>
            <a:ext cx="9156700" cy="4547262"/>
          </a:xfrm>
          <a:prstGeom prst="rect">
            <a:avLst/>
          </a:prstGeom>
          <a:gradFill>
            <a:gsLst>
              <a:gs pos="0">
                <a:schemeClr val="bg1">
                  <a:alpha val="0"/>
                </a:schemeClr>
              </a:gs>
              <a:gs pos="42000">
                <a:schemeClr val="bg1">
                  <a:alpha val="7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userDrawn="1"/>
        </p:nvSpPr>
        <p:spPr>
          <a:xfrm>
            <a:off x="457200" y="0"/>
            <a:ext cx="8229600" cy="86969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chemeClr val="bg1"/>
                </a:solidFill>
                <a:latin typeface="Calibri Light" panose="020F0302020204030204" pitchFamily="34" charset="0"/>
                <a:ea typeface="+mj-ea"/>
                <a:cs typeface="+mj-cs"/>
              </a:defRPr>
            </a:lvl1pPr>
          </a:lstStyle>
          <a:p>
            <a:r>
              <a:rPr lang="en-US" dirty="0" smtClean="0"/>
              <a:t>Thank You</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sp>
        <p:nvSpPr>
          <p:cNvPr id="15" name="Title 1"/>
          <p:cNvSpPr>
            <a:spLocks noGrp="1"/>
          </p:cNvSpPr>
          <p:nvPr>
            <p:ph type="title"/>
          </p:nvPr>
        </p:nvSpPr>
        <p:spPr>
          <a:xfrm>
            <a:off x="304800" y="0"/>
            <a:ext cx="8229600" cy="869692"/>
          </a:xfrm>
        </p:spPr>
        <p:txBody>
          <a:bodyPr>
            <a:normAutofit/>
          </a:bodyPr>
          <a:lstStyle>
            <a:lvl1pPr algn="l">
              <a:defRPr sz="3600" b="0">
                <a:solidFill>
                  <a:schemeClr val="bg1"/>
                </a:solidFill>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81008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E55C7-A40E-4191-9EC0-DC0482A8723A}" type="datetimeFigureOut">
              <a:rPr lang="en-US" smtClean="0"/>
              <a:t>6/15/2016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D6A05-8E7D-438D-956A-5EFEEF713FE4}" type="slidenum">
              <a:rPr lang="en-US" smtClean="0"/>
              <a:t>‹#›</a:t>
            </a:fld>
            <a:endParaRPr lang="en-US"/>
          </a:p>
        </p:txBody>
      </p:sp>
    </p:spTree>
    <p:extLst>
      <p:ext uri="{BB962C8B-B14F-4D97-AF65-F5344CB8AC3E}">
        <p14:creationId xmlns:p14="http://schemas.microsoft.com/office/powerpoint/2010/main" val="420602583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50" r:id="rId4"/>
    <p:sldLayoutId id="2147483666" r:id="rId5"/>
    <p:sldLayoutId id="2147483669"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www.energycenter.org/pluginsd"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hyperlink" Target="mailto:EVexpert@energycent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hyperlink" Target="mailto:andy.hoskinson@energycenter.or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mailto:candace.chu@energycenter.org" TargetMode="External"/><Relationship Id="rId5" Type="http://schemas.openxmlformats.org/officeDocument/2006/relationships/hyperlink" Target="mailto:kevin.wood@energycenter.org" TargetMode="External"/><Relationship Id="rId4" Type="http://schemas.openxmlformats.org/officeDocument/2006/relationships/hyperlink" Target="mailto:Allison.Wood@sandag.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380897"/>
            <a:ext cx="9296400" cy="656470"/>
          </a:xfrm>
        </p:spPr>
        <p:txBody>
          <a:bodyPr>
            <a:noAutofit/>
          </a:bodyPr>
          <a:lstStyle/>
          <a:p>
            <a:r>
              <a:rPr lang="en-US" sz="3200" dirty="0" smtClean="0">
                <a:latin typeface="Calibri" panose="020F0502020204030204" pitchFamily="34" charset="0"/>
                <a:cs typeface="Aharoni" panose="02010803020104030203" pitchFamily="2" charset="-79"/>
              </a:rPr>
              <a:t>EV Charging Stations: Permitting and Inspection </a:t>
            </a:r>
            <a:endParaRPr lang="en-US" sz="3200" dirty="0">
              <a:latin typeface="Calibri" panose="020F0502020204030204" pitchFamily="34" charset="0"/>
              <a:cs typeface="Aharoni" panose="02010803020104030203" pitchFamily="2" charset="-79"/>
            </a:endParaRPr>
          </a:p>
        </p:txBody>
      </p:sp>
      <p:sp>
        <p:nvSpPr>
          <p:cNvPr id="4" name="Text Placeholder 5"/>
          <p:cNvSpPr txBox="1">
            <a:spLocks/>
          </p:cNvSpPr>
          <p:nvPr/>
        </p:nvSpPr>
        <p:spPr>
          <a:xfrm>
            <a:off x="333375" y="3886200"/>
            <a:ext cx="3295269" cy="277091"/>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mtClean="0">
                <a:solidFill>
                  <a:srgbClr val="005997"/>
                </a:solidFill>
              </a:rPr>
              <a:t>June 2</a:t>
            </a:r>
            <a:r>
              <a:rPr lang="en-US" baseline="0" smtClean="0">
                <a:solidFill>
                  <a:srgbClr val="005997"/>
                </a:solidFill>
              </a:rPr>
              <a:t>, </a:t>
            </a:r>
            <a:r>
              <a:rPr lang="en-US" dirty="0" smtClean="0">
                <a:solidFill>
                  <a:srgbClr val="005997"/>
                </a:solidFill>
              </a:rPr>
              <a:t>2016</a:t>
            </a:r>
            <a:endParaRPr lang="en-US" dirty="0">
              <a:solidFill>
                <a:srgbClr val="005997"/>
              </a:solidFill>
            </a:endParaRPr>
          </a:p>
        </p:txBody>
      </p:sp>
      <p:sp>
        <p:nvSpPr>
          <p:cNvPr id="5" name="Text Placeholder 6"/>
          <p:cNvSpPr txBox="1">
            <a:spLocks/>
          </p:cNvSpPr>
          <p:nvPr/>
        </p:nvSpPr>
        <p:spPr>
          <a:xfrm>
            <a:off x="336000" y="4173681"/>
            <a:ext cx="8350800" cy="346364"/>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i="1" dirty="0">
              <a:solidFill>
                <a:srgbClr val="005997"/>
              </a:solidFill>
            </a:endParaRPr>
          </a:p>
        </p:txBody>
      </p:sp>
      <p:pic>
        <p:nvPicPr>
          <p:cNvPr id="6"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0836" y="6096000"/>
            <a:ext cx="1108364" cy="582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6354198"/>
            <a:ext cx="1676400" cy="30175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309" y="6222337"/>
            <a:ext cx="1801091" cy="450273"/>
          </a:xfrm>
          <a:prstGeom prst="rect">
            <a:avLst/>
          </a:prstGeom>
        </p:spPr>
      </p:pic>
      <p:sp>
        <p:nvSpPr>
          <p:cNvPr id="3" name="TextBox 2"/>
          <p:cNvSpPr txBox="1"/>
          <p:nvPr/>
        </p:nvSpPr>
        <p:spPr>
          <a:xfrm>
            <a:off x="152400" y="3026734"/>
            <a:ext cx="6172200" cy="461665"/>
          </a:xfrm>
          <a:prstGeom prst="rect">
            <a:avLst/>
          </a:prstGeom>
          <a:noFill/>
        </p:spPr>
        <p:txBody>
          <a:bodyPr wrap="square" rtlCol="0">
            <a:spAutoFit/>
          </a:bodyPr>
          <a:lstStyle/>
          <a:p>
            <a:r>
              <a:rPr lang="en-US" sz="2400" dirty="0" smtClean="0">
                <a:solidFill>
                  <a:srgbClr val="005997"/>
                </a:solidFill>
                <a:latin typeface="Calibri" panose="020F0502020204030204" pitchFamily="34" charset="0"/>
                <a:ea typeface="+mj-ea"/>
                <a:cs typeface="Aharoni" panose="02010803020104030203" pitchFamily="2" charset="-79"/>
              </a:rPr>
              <a:t>Sub-regional Workshop </a:t>
            </a:r>
            <a:r>
              <a:rPr lang="en-US" sz="2400" dirty="0">
                <a:solidFill>
                  <a:srgbClr val="005997"/>
                </a:solidFill>
                <a:latin typeface="Calibri" panose="020F0502020204030204" pitchFamily="34" charset="0"/>
                <a:ea typeface="+mj-ea"/>
                <a:cs typeface="Aharoni" panose="02010803020104030203" pitchFamily="2" charset="-79"/>
              </a:rPr>
              <a:t>for Local Governments</a:t>
            </a:r>
          </a:p>
        </p:txBody>
      </p:sp>
      <p:sp>
        <p:nvSpPr>
          <p:cNvPr id="12" name="Text Placeholder 6"/>
          <p:cNvSpPr txBox="1">
            <a:spLocks/>
          </p:cNvSpPr>
          <p:nvPr/>
        </p:nvSpPr>
        <p:spPr>
          <a:xfrm>
            <a:off x="336000" y="4177144"/>
            <a:ext cx="8350800" cy="346364"/>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rgbClr val="005997"/>
                </a:solidFill>
                <a:latin typeface="Calibri" panose="020F0502020204030204" pitchFamily="34" charset="0"/>
              </a:rPr>
              <a:t>SANDAG and Center for Sustainable Energy</a:t>
            </a:r>
            <a:endParaRPr lang="en-US" i="1" dirty="0">
              <a:solidFill>
                <a:srgbClr val="005997"/>
              </a:solidFill>
              <a:latin typeface="Calibri" panose="020F0502020204030204" pitchFamily="34" charset="0"/>
            </a:endParaRPr>
          </a:p>
        </p:txBody>
      </p:sp>
    </p:spTree>
    <p:extLst>
      <p:ext uri="{BB962C8B-B14F-4D97-AF65-F5344CB8AC3E}">
        <p14:creationId xmlns:p14="http://schemas.microsoft.com/office/powerpoint/2010/main" val="2380391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Best Practices Report</a:t>
            </a:r>
            <a:endParaRPr lang="en-US" dirty="0"/>
          </a:p>
        </p:txBody>
      </p:sp>
      <p:sp>
        <p:nvSpPr>
          <p:cNvPr id="3" name="Content Placeholder 2"/>
          <p:cNvSpPr>
            <a:spLocks noGrp="1"/>
          </p:cNvSpPr>
          <p:nvPr>
            <p:ph idx="1"/>
          </p:nvPr>
        </p:nvSpPr>
        <p:spPr>
          <a:xfrm>
            <a:off x="4138862" y="1013609"/>
            <a:ext cx="5005137" cy="5078175"/>
          </a:xfrm>
        </p:spPr>
        <p:txBody>
          <a:bodyPr>
            <a:normAutofit fontScale="92500" lnSpcReduction="10000"/>
          </a:bodyPr>
          <a:lstStyle/>
          <a:p>
            <a:r>
              <a:rPr lang="en-US" sz="3000" b="1" dirty="0">
                <a:solidFill>
                  <a:schemeClr val="accent1"/>
                </a:solidFill>
              </a:rPr>
              <a:t>Common barriers to EVCS installations</a:t>
            </a:r>
          </a:p>
          <a:p>
            <a:r>
              <a:rPr lang="en-US" sz="3000" b="1" dirty="0">
                <a:solidFill>
                  <a:schemeClr val="accent1"/>
                </a:solidFill>
              </a:rPr>
              <a:t>Existing permit processes</a:t>
            </a:r>
          </a:p>
          <a:p>
            <a:r>
              <a:rPr lang="en-US" sz="3000" b="1" dirty="0">
                <a:solidFill>
                  <a:schemeClr val="accent1"/>
                </a:solidFill>
              </a:rPr>
              <a:t>Best practices:</a:t>
            </a:r>
          </a:p>
          <a:p>
            <a:pPr lvl="1">
              <a:buClr>
                <a:schemeClr val="accent2"/>
              </a:buClr>
              <a:buSzPct val="85000"/>
            </a:pPr>
            <a:r>
              <a:rPr lang="en-US" sz="2600" u="sng" dirty="0">
                <a:solidFill>
                  <a:schemeClr val="tx1"/>
                </a:solidFill>
              </a:rPr>
              <a:t>Clear, consistent website language</a:t>
            </a:r>
          </a:p>
          <a:p>
            <a:pPr lvl="1">
              <a:buClr>
                <a:schemeClr val="accent2"/>
              </a:buClr>
              <a:buSzPct val="85000"/>
            </a:pPr>
            <a:r>
              <a:rPr lang="en-US" sz="2600" u="sng" dirty="0">
                <a:solidFill>
                  <a:schemeClr val="tx1"/>
                </a:solidFill>
              </a:rPr>
              <a:t>EVCS permit </a:t>
            </a:r>
            <a:r>
              <a:rPr lang="en-US" sz="2600" u="sng" dirty="0" smtClean="0">
                <a:solidFill>
                  <a:schemeClr val="tx1"/>
                </a:solidFill>
              </a:rPr>
              <a:t>guide/checklist</a:t>
            </a:r>
          </a:p>
          <a:p>
            <a:pPr lvl="1">
              <a:buClr>
                <a:schemeClr val="accent2"/>
              </a:buClr>
              <a:buSzPct val="85000"/>
            </a:pPr>
            <a:r>
              <a:rPr lang="en-US" sz="2600" u="sng" dirty="0" smtClean="0">
                <a:solidFill>
                  <a:schemeClr val="tx1"/>
                </a:solidFill>
              </a:rPr>
              <a:t>Plan </a:t>
            </a:r>
            <a:r>
              <a:rPr lang="en-US" sz="2600" u="sng" dirty="0">
                <a:solidFill>
                  <a:schemeClr val="tx1"/>
                </a:solidFill>
              </a:rPr>
              <a:t>review/inspection correction lists</a:t>
            </a:r>
          </a:p>
          <a:p>
            <a:pPr lvl="1">
              <a:buClr>
                <a:schemeClr val="accent2"/>
              </a:buClr>
              <a:buSzPct val="85000"/>
            </a:pPr>
            <a:r>
              <a:rPr lang="en-US" sz="2600" dirty="0">
                <a:solidFill>
                  <a:schemeClr val="tx1"/>
                </a:solidFill>
              </a:rPr>
              <a:t>Online </a:t>
            </a:r>
            <a:r>
              <a:rPr lang="en-US" sz="2600" dirty="0" smtClean="0">
                <a:solidFill>
                  <a:schemeClr val="tx1"/>
                </a:solidFill>
              </a:rPr>
              <a:t>services</a:t>
            </a:r>
          </a:p>
          <a:p>
            <a:pPr lvl="1">
              <a:buClr>
                <a:schemeClr val="accent2"/>
              </a:buClr>
              <a:buSzPct val="85000"/>
            </a:pPr>
            <a:r>
              <a:rPr lang="en-US" sz="2600" dirty="0">
                <a:solidFill>
                  <a:schemeClr val="tx1"/>
                </a:solidFill>
              </a:rPr>
              <a:t>Fillable application</a:t>
            </a:r>
          </a:p>
          <a:p>
            <a:pPr lvl="1">
              <a:buClr>
                <a:schemeClr val="accent2"/>
              </a:buClr>
              <a:buSzPct val="85000"/>
            </a:pPr>
            <a:r>
              <a:rPr lang="en-US" sz="2600" dirty="0">
                <a:solidFill>
                  <a:schemeClr val="tx1"/>
                </a:solidFill>
              </a:rPr>
              <a:t>Permit fee </a:t>
            </a:r>
            <a:r>
              <a:rPr lang="en-US" sz="2600" dirty="0" smtClean="0">
                <a:solidFill>
                  <a:schemeClr val="tx1"/>
                </a:solidFill>
              </a:rPr>
              <a:t>incentives</a:t>
            </a:r>
            <a:endParaRPr lang="en-US" sz="2600" dirty="0">
              <a:solidFill>
                <a:schemeClr val="tx1"/>
              </a:solidFill>
            </a:endParaRPr>
          </a:p>
          <a:p>
            <a:endParaRPr lang="en-US" dirty="0" smtClean="0"/>
          </a:p>
          <a:p>
            <a:pPr marL="0" indent="0">
              <a:buNone/>
            </a:pPr>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74" y="1227219"/>
            <a:ext cx="3520076" cy="436219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87155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Regional Best Practices</a:t>
            </a:r>
            <a:endParaRPr lang="en-US" dirty="0"/>
          </a:p>
        </p:txBody>
      </p:sp>
      <p:pic>
        <p:nvPicPr>
          <p:cNvPr id="7"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922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Efforts</a:t>
            </a:r>
            <a:endParaRPr lang="en-US" dirty="0"/>
          </a:p>
        </p:txBody>
      </p:sp>
      <p:sp>
        <p:nvSpPr>
          <p:cNvPr id="4" name="TextBox 3"/>
          <p:cNvSpPr txBox="1"/>
          <p:nvPr/>
        </p:nvSpPr>
        <p:spPr>
          <a:xfrm>
            <a:off x="457200" y="1143000"/>
            <a:ext cx="8153400" cy="1680460"/>
          </a:xfrm>
          <a:prstGeom prst="rect">
            <a:avLst/>
          </a:prstGeom>
          <a:noFill/>
        </p:spPr>
        <p:txBody>
          <a:bodyPr wrap="square" rtlCol="0">
            <a:spAutoFit/>
          </a:bodyPr>
          <a:lstStyle/>
          <a:p>
            <a:pPr>
              <a:lnSpc>
                <a:spcPct val="80000"/>
              </a:lnSpc>
              <a:spcBef>
                <a:spcPct val="20000"/>
              </a:spcBef>
            </a:pPr>
            <a:r>
              <a:rPr lang="en-US" sz="3600" b="1" dirty="0">
                <a:solidFill>
                  <a:schemeClr val="accent1"/>
                </a:solidFill>
                <a:latin typeface="Calibri" panose="020F0502020204030204" pitchFamily="34" charset="0"/>
              </a:rPr>
              <a:t>What is your jurisdiction </a:t>
            </a:r>
            <a:r>
              <a:rPr lang="en-US" sz="3600" b="1" dirty="0" smtClean="0">
                <a:solidFill>
                  <a:schemeClr val="accent1"/>
                </a:solidFill>
                <a:latin typeface="Calibri" panose="020F0502020204030204" pitchFamily="34" charset="0"/>
              </a:rPr>
              <a:t>doing?</a:t>
            </a:r>
          </a:p>
          <a:p>
            <a:pPr>
              <a:lnSpc>
                <a:spcPct val="80000"/>
              </a:lnSpc>
              <a:spcBef>
                <a:spcPct val="20000"/>
              </a:spcBef>
            </a:pPr>
            <a:r>
              <a:rPr lang="en-US" sz="3600" b="1" dirty="0">
                <a:solidFill>
                  <a:schemeClr val="accent1"/>
                </a:solidFill>
                <a:latin typeface="Calibri" panose="020F0502020204030204" pitchFamily="34" charset="0"/>
              </a:rPr>
              <a:t>W</a:t>
            </a:r>
            <a:r>
              <a:rPr lang="en-US" sz="3600" b="1" dirty="0" smtClean="0">
                <a:solidFill>
                  <a:schemeClr val="accent1"/>
                </a:solidFill>
                <a:latin typeface="Calibri" panose="020F0502020204030204" pitchFamily="34" charset="0"/>
              </a:rPr>
              <a:t>hat </a:t>
            </a:r>
            <a:r>
              <a:rPr lang="en-US" sz="3600" b="1" dirty="0">
                <a:solidFill>
                  <a:schemeClr val="accent1"/>
                </a:solidFill>
                <a:latin typeface="Calibri" panose="020F0502020204030204" pitchFamily="34" charset="0"/>
              </a:rPr>
              <a:t>plans does your jurisdiction have?</a:t>
            </a:r>
          </a:p>
          <a:p>
            <a:pPr marL="342900" indent="-342900">
              <a:spcBef>
                <a:spcPct val="20000"/>
              </a:spcBef>
              <a:buFont typeface="Arial" panose="020B0604020202020204" pitchFamily="34" charset="0"/>
              <a:buChar char="•"/>
            </a:pPr>
            <a:endParaRPr lang="en-US" sz="3200" b="1" dirty="0">
              <a:solidFill>
                <a:srgbClr val="005997"/>
              </a:solidFill>
              <a:latin typeface="Calibri" panose="020F0502020204030204" pitchFamily="34" charset="0"/>
            </a:endParaRPr>
          </a:p>
        </p:txBody>
      </p:sp>
      <p:pic>
        <p:nvPicPr>
          <p:cNvPr id="1026" name="Picture 2" descr="http://mms.businesswire.com/bwapps/mediaserver/ViewMedia?mgid=279558&amp;vid=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405063"/>
            <a:ext cx="5536408" cy="3690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nrgevgo.com/wp-content/uploads/2015/12/Lucky-BMW-stati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05062"/>
            <a:ext cx="3712369" cy="371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55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577" y="2489926"/>
            <a:ext cx="4518834" cy="368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82" y="2286000"/>
            <a:ext cx="4109555"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the Region is Doing</a:t>
            </a:r>
            <a:endParaRPr lang="en-US" dirty="0"/>
          </a:p>
        </p:txBody>
      </p:sp>
      <p:sp>
        <p:nvSpPr>
          <p:cNvPr id="4" name="TextBox 3"/>
          <p:cNvSpPr txBox="1"/>
          <p:nvPr/>
        </p:nvSpPr>
        <p:spPr>
          <a:xfrm>
            <a:off x="307974" y="610867"/>
            <a:ext cx="8531225" cy="1815882"/>
          </a:xfrm>
          <a:prstGeom prst="rect">
            <a:avLst/>
          </a:prstGeom>
          <a:noFill/>
        </p:spPr>
        <p:txBody>
          <a:bodyPr wrap="square" rtlCol="0">
            <a:spAutoFit/>
          </a:bodyPr>
          <a:lstStyle/>
          <a:p>
            <a:endParaRPr lang="en-US" sz="2800" b="1" dirty="0">
              <a:solidFill>
                <a:schemeClr val="accent1"/>
              </a:solidFill>
              <a:latin typeface="Calibri" panose="020F0502020204030204" pitchFamily="34" charset="0"/>
            </a:endParaRPr>
          </a:p>
          <a:p>
            <a:pPr marL="457200" indent="-457200">
              <a:buFont typeface="Arial" panose="020B0604020202020204" pitchFamily="34" charset="0"/>
              <a:buChar char="•"/>
            </a:pPr>
            <a:r>
              <a:rPr lang="en-US" sz="2800" b="1" dirty="0">
                <a:solidFill>
                  <a:schemeClr val="accent1"/>
                </a:solidFill>
                <a:latin typeface="Calibri" panose="020F0502020204030204" pitchFamily="34" charset="0"/>
              </a:rPr>
              <a:t>Information Bulletins for Permits for Electrical Vehicle Charging Systems</a:t>
            </a:r>
          </a:p>
          <a:p>
            <a:pPr marL="457200" indent="-457200">
              <a:buFont typeface="Arial" panose="020B0604020202020204" pitchFamily="34" charset="0"/>
              <a:buChar char="•"/>
            </a:pPr>
            <a:r>
              <a:rPr lang="en-US" sz="2800" b="1" dirty="0">
                <a:solidFill>
                  <a:schemeClr val="accent1"/>
                </a:solidFill>
                <a:latin typeface="Calibri" panose="020F0502020204030204" pitchFamily="34" charset="0"/>
              </a:rPr>
              <a:t>Electric Vehicle Charging Station Permit Application</a:t>
            </a:r>
          </a:p>
        </p:txBody>
      </p:sp>
      <p:sp>
        <p:nvSpPr>
          <p:cNvPr id="6" name="AutoShape 4" descr="Image result for city of chula vist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city of chula vist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35735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Region is Doing</a:t>
            </a:r>
            <a:endParaRPr lang="en-US" dirty="0"/>
          </a:p>
        </p:txBody>
      </p:sp>
      <p:sp>
        <p:nvSpPr>
          <p:cNvPr id="4" name="TextBox 3"/>
          <p:cNvSpPr txBox="1"/>
          <p:nvPr/>
        </p:nvSpPr>
        <p:spPr>
          <a:xfrm>
            <a:off x="308241" y="589487"/>
            <a:ext cx="8531225" cy="2246769"/>
          </a:xfrm>
          <a:prstGeom prst="rect">
            <a:avLst/>
          </a:prstGeom>
          <a:noFill/>
        </p:spPr>
        <p:txBody>
          <a:bodyPr wrap="square" rtlCol="0">
            <a:spAutoFit/>
          </a:bodyPr>
          <a:lstStyle/>
          <a:p>
            <a:pPr marL="457200" indent="-457200">
              <a:buFont typeface="Arial" panose="020B0604020202020204" pitchFamily="34" charset="0"/>
              <a:buChar char="•"/>
            </a:pPr>
            <a:endParaRPr lang="en-US" sz="2800" b="1" dirty="0">
              <a:solidFill>
                <a:schemeClr val="accent1"/>
              </a:solidFill>
              <a:latin typeface="Calibri" panose="020F0502020204030204" pitchFamily="34" charset="0"/>
            </a:endParaRPr>
          </a:p>
          <a:p>
            <a:pPr marL="457200" indent="-457200">
              <a:buFont typeface="Arial" panose="020B0604020202020204" pitchFamily="34" charset="0"/>
              <a:buChar char="•"/>
            </a:pPr>
            <a:r>
              <a:rPr lang="en-US" sz="2800" b="1" dirty="0">
                <a:solidFill>
                  <a:schemeClr val="accent1"/>
                </a:solidFill>
                <a:latin typeface="Calibri" panose="020F0502020204030204" pitchFamily="34" charset="0"/>
              </a:rPr>
              <a:t>Permit Guide for Electric Vehicle Supply Equipment (EVSE)</a:t>
            </a:r>
          </a:p>
          <a:p>
            <a:pPr marL="457200" indent="-457200">
              <a:buFont typeface="Arial" panose="020B0604020202020204" pitchFamily="34" charset="0"/>
              <a:buChar char="•"/>
            </a:pPr>
            <a:r>
              <a:rPr lang="en-US" sz="2800" b="1" dirty="0">
                <a:solidFill>
                  <a:schemeClr val="accent1"/>
                </a:solidFill>
                <a:latin typeface="Calibri" panose="020F0502020204030204" pitchFamily="34" charset="0"/>
              </a:rPr>
              <a:t>Electric Vehicle Charger Guidelines</a:t>
            </a:r>
          </a:p>
          <a:p>
            <a:pPr marL="457200" indent="-457200">
              <a:buFont typeface="Arial" panose="020B0604020202020204" pitchFamily="34" charset="0"/>
              <a:buChar char="•"/>
            </a:pPr>
            <a:endParaRPr lang="en-US" sz="2800" dirty="0">
              <a:solidFill>
                <a:srgbClr val="005997"/>
              </a:solidFill>
              <a:latin typeface="Calibri" panose="020F0502020204030204" pitchFamily="34" charset="0"/>
            </a:endParaRPr>
          </a:p>
        </p:txBody>
      </p:sp>
      <p:sp>
        <p:nvSpPr>
          <p:cNvPr id="6" name="AutoShape 4" descr="Image result for city of chula vist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city of chula vist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3668"/>
          <a:stretch/>
        </p:blipFill>
        <p:spPr bwMode="auto">
          <a:xfrm>
            <a:off x="155575" y="2332685"/>
            <a:ext cx="4458522" cy="384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3842" b="12201"/>
          <a:stretch/>
        </p:blipFill>
        <p:spPr bwMode="auto">
          <a:xfrm>
            <a:off x="4343156" y="2314964"/>
            <a:ext cx="4790211" cy="373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805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Resources for the San Diego Region</a:t>
            </a:r>
            <a:endParaRPr lang="en-US" dirty="0"/>
          </a:p>
        </p:txBody>
      </p:sp>
      <p:pic>
        <p:nvPicPr>
          <p:cNvPr id="7"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26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Plug-in SD Resource Integration</a:t>
            </a:r>
            <a:endParaRPr lang="en-US" dirty="0"/>
          </a:p>
        </p:txBody>
      </p:sp>
      <p:sp>
        <p:nvSpPr>
          <p:cNvPr id="5" name="Rounded Rectangle 4"/>
          <p:cNvSpPr/>
          <p:nvPr/>
        </p:nvSpPr>
        <p:spPr>
          <a:xfrm>
            <a:off x="380999" y="1219200"/>
            <a:ext cx="8496689" cy="4724400"/>
          </a:xfrm>
          <a:prstGeom prst="round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76400" y="2019300"/>
            <a:ext cx="1371600" cy="30861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rot="5400000">
            <a:off x="3332854" y="1002920"/>
            <a:ext cx="3124200" cy="5156960"/>
          </a:xfrm>
          <a:prstGeom prst="trapezoid">
            <a:avLst/>
          </a:prstGeom>
          <a:solidFill>
            <a:schemeClr val="bg1"/>
          </a:solidFill>
          <a:ln>
            <a:solidFill>
              <a:srgbClr val="005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362200" y="3048000"/>
            <a:ext cx="1981200" cy="914400"/>
          </a:xfrm>
          <a:prstGeom prst="roundRect">
            <a:avLst/>
          </a:prstGeom>
          <a:noFill/>
          <a:ln>
            <a:solidFill>
              <a:srgbClr val="005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257800" y="3048000"/>
            <a:ext cx="1981200" cy="914400"/>
          </a:xfrm>
          <a:prstGeom prst="roundRect">
            <a:avLst/>
          </a:prstGeom>
          <a:noFill/>
          <a:ln>
            <a:solidFill>
              <a:srgbClr val="005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14600" y="3163669"/>
            <a:ext cx="1524000" cy="646331"/>
          </a:xfrm>
          <a:prstGeom prst="rect">
            <a:avLst/>
          </a:prstGeom>
          <a:noFill/>
        </p:spPr>
        <p:txBody>
          <a:bodyPr wrap="square" rtlCol="0">
            <a:spAutoFit/>
          </a:bodyPr>
          <a:lstStyle/>
          <a:p>
            <a:pPr algn="ctr"/>
            <a:r>
              <a:rPr lang="en-US" dirty="0" smtClean="0">
                <a:latin typeface="Calibri" panose="020F0502020204030204" pitchFamily="34" charset="0"/>
              </a:rPr>
              <a:t>Permit Application </a:t>
            </a:r>
            <a:endParaRPr lang="en-US" dirty="0">
              <a:latin typeface="Calibri" panose="020F0502020204030204" pitchFamily="34" charset="0"/>
            </a:endParaRPr>
          </a:p>
        </p:txBody>
      </p:sp>
      <p:sp>
        <p:nvSpPr>
          <p:cNvPr id="19" name="TextBox 18"/>
          <p:cNvSpPr txBox="1"/>
          <p:nvPr/>
        </p:nvSpPr>
        <p:spPr>
          <a:xfrm>
            <a:off x="5638800" y="3276600"/>
            <a:ext cx="1219200" cy="369332"/>
          </a:xfrm>
          <a:prstGeom prst="rect">
            <a:avLst/>
          </a:prstGeom>
          <a:noFill/>
        </p:spPr>
        <p:txBody>
          <a:bodyPr wrap="square" rtlCol="0">
            <a:spAutoFit/>
          </a:bodyPr>
          <a:lstStyle/>
          <a:p>
            <a:r>
              <a:rPr lang="en-US" dirty="0" smtClean="0">
                <a:latin typeface="Calibri" panose="020F0502020204030204" pitchFamily="34" charset="0"/>
              </a:rPr>
              <a:t>Inspection</a:t>
            </a:r>
            <a:endParaRPr lang="en-US" dirty="0">
              <a:latin typeface="Calibri" panose="020F0502020204030204" pitchFamily="34" charset="0"/>
            </a:endParaRPr>
          </a:p>
        </p:txBody>
      </p:sp>
      <p:sp>
        <p:nvSpPr>
          <p:cNvPr id="20" name="TextBox 19"/>
          <p:cNvSpPr txBox="1"/>
          <p:nvPr/>
        </p:nvSpPr>
        <p:spPr>
          <a:xfrm rot="21135319">
            <a:off x="3365102" y="4314865"/>
            <a:ext cx="2759252" cy="369332"/>
          </a:xfrm>
          <a:prstGeom prst="rect">
            <a:avLst/>
          </a:prstGeom>
          <a:noFill/>
        </p:spPr>
        <p:txBody>
          <a:bodyPr wrap="square" rtlCol="0">
            <a:spAutoFit/>
          </a:bodyPr>
          <a:lstStyle/>
          <a:p>
            <a:r>
              <a:rPr lang="en-US" dirty="0" smtClean="0">
                <a:latin typeface="Calibri" panose="020F0502020204030204" pitchFamily="34" charset="0"/>
              </a:rPr>
              <a:t>Installation Checklists</a:t>
            </a:r>
            <a:endParaRPr lang="en-US" dirty="0">
              <a:latin typeface="Calibri" panose="020F0502020204030204" pitchFamily="34" charset="0"/>
            </a:endParaRPr>
          </a:p>
        </p:txBody>
      </p:sp>
      <p:sp>
        <p:nvSpPr>
          <p:cNvPr id="21" name="TextBox 20"/>
          <p:cNvSpPr txBox="1"/>
          <p:nvPr/>
        </p:nvSpPr>
        <p:spPr>
          <a:xfrm rot="16200000">
            <a:off x="1461524" y="3276600"/>
            <a:ext cx="998625" cy="369332"/>
          </a:xfrm>
          <a:prstGeom prst="rect">
            <a:avLst/>
          </a:prstGeom>
          <a:noFill/>
        </p:spPr>
        <p:txBody>
          <a:bodyPr wrap="square" rtlCol="0">
            <a:spAutoFit/>
          </a:bodyPr>
          <a:lstStyle/>
          <a:p>
            <a:r>
              <a:rPr lang="en-US" dirty="0" smtClean="0">
                <a:latin typeface="Calibri" panose="020F0502020204030204" pitchFamily="34" charset="0"/>
              </a:rPr>
              <a:t>Website</a:t>
            </a:r>
            <a:endParaRPr lang="en-US" dirty="0">
              <a:latin typeface="Calibri" panose="020F0502020204030204" pitchFamily="34" charset="0"/>
            </a:endParaRPr>
          </a:p>
        </p:txBody>
      </p:sp>
      <p:sp>
        <p:nvSpPr>
          <p:cNvPr id="23" name="TextBox 22"/>
          <p:cNvSpPr txBox="1"/>
          <p:nvPr/>
        </p:nvSpPr>
        <p:spPr>
          <a:xfrm>
            <a:off x="425448" y="3137709"/>
            <a:ext cx="1350722" cy="646331"/>
          </a:xfrm>
          <a:prstGeom prst="rect">
            <a:avLst/>
          </a:prstGeom>
          <a:noFill/>
        </p:spPr>
        <p:txBody>
          <a:bodyPr wrap="square" rtlCol="0">
            <a:spAutoFit/>
          </a:bodyPr>
          <a:lstStyle/>
          <a:p>
            <a:r>
              <a:rPr lang="en-US" dirty="0" smtClean="0">
                <a:latin typeface="Calibri" panose="020F0502020204030204" pitchFamily="34" charset="0"/>
              </a:rPr>
              <a:t>Intent to Install EVCS</a:t>
            </a:r>
            <a:endParaRPr lang="en-US" dirty="0">
              <a:latin typeface="Calibri" panose="020F0502020204030204" pitchFamily="34" charset="0"/>
            </a:endParaRPr>
          </a:p>
        </p:txBody>
      </p:sp>
      <p:sp>
        <p:nvSpPr>
          <p:cNvPr id="24" name="TextBox 23"/>
          <p:cNvSpPr txBox="1"/>
          <p:nvPr/>
        </p:nvSpPr>
        <p:spPr>
          <a:xfrm>
            <a:off x="7506091" y="3138100"/>
            <a:ext cx="1371598" cy="646331"/>
          </a:xfrm>
          <a:prstGeom prst="rect">
            <a:avLst/>
          </a:prstGeom>
          <a:noFill/>
        </p:spPr>
        <p:txBody>
          <a:bodyPr wrap="square" rtlCol="0">
            <a:spAutoFit/>
          </a:bodyPr>
          <a:lstStyle/>
          <a:p>
            <a:r>
              <a:rPr lang="en-US" dirty="0" smtClean="0">
                <a:latin typeface="Calibri" panose="020F0502020204030204" pitchFamily="34" charset="0"/>
              </a:rPr>
              <a:t>Operational</a:t>
            </a:r>
          </a:p>
          <a:p>
            <a:r>
              <a:rPr lang="en-US" dirty="0" smtClean="0">
                <a:latin typeface="Calibri" panose="020F0502020204030204" pitchFamily="34" charset="0"/>
              </a:rPr>
              <a:t>EVCS</a:t>
            </a:r>
            <a:endParaRPr lang="en-US" dirty="0">
              <a:latin typeface="Calibri" panose="020F0502020204030204" pitchFamily="34" charset="0"/>
            </a:endParaRPr>
          </a:p>
        </p:txBody>
      </p:sp>
      <p:sp>
        <p:nvSpPr>
          <p:cNvPr id="3" name="Right Arrow 2"/>
          <p:cNvSpPr/>
          <p:nvPr/>
        </p:nvSpPr>
        <p:spPr>
          <a:xfrm>
            <a:off x="1004010" y="5225639"/>
            <a:ext cx="7250666" cy="3810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156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Plug-in SD Resources for EV Charging </a:t>
            </a:r>
            <a:endParaRPr lang="en-US" dirty="0"/>
          </a:p>
        </p:txBody>
      </p:sp>
      <p:sp>
        <p:nvSpPr>
          <p:cNvPr id="3" name="Content Placeholder 2"/>
          <p:cNvSpPr>
            <a:spLocks noGrp="1"/>
          </p:cNvSpPr>
          <p:nvPr>
            <p:ph idx="1"/>
          </p:nvPr>
        </p:nvSpPr>
        <p:spPr>
          <a:xfrm>
            <a:off x="228600" y="1143000"/>
            <a:ext cx="8001000" cy="2209800"/>
          </a:xfrm>
        </p:spPr>
        <p:txBody>
          <a:bodyPr>
            <a:normAutofit/>
          </a:bodyPr>
          <a:lstStyle/>
          <a:p>
            <a:r>
              <a:rPr lang="en-US" sz="3600" b="1" dirty="0" smtClean="0">
                <a:solidFill>
                  <a:schemeClr val="accent1"/>
                </a:solidFill>
              </a:rPr>
              <a:t>Website Language</a:t>
            </a:r>
          </a:p>
          <a:p>
            <a:pPr lvl="1">
              <a:lnSpc>
                <a:spcPct val="80000"/>
              </a:lnSpc>
              <a:buClr>
                <a:schemeClr val="accent2"/>
              </a:buClr>
              <a:buSzPct val="85000"/>
            </a:pPr>
            <a:r>
              <a:rPr lang="en-US" sz="2400" dirty="0" smtClean="0">
                <a:solidFill>
                  <a:schemeClr val="tx1"/>
                </a:solidFill>
              </a:rPr>
              <a:t>Specific direction for the general public</a:t>
            </a:r>
          </a:p>
          <a:p>
            <a:pPr lvl="1">
              <a:lnSpc>
                <a:spcPct val="80000"/>
              </a:lnSpc>
              <a:buClr>
                <a:schemeClr val="accent2"/>
              </a:buClr>
              <a:buSzPct val="85000"/>
            </a:pPr>
            <a:r>
              <a:rPr lang="en-US" sz="2400" dirty="0" smtClean="0">
                <a:solidFill>
                  <a:schemeClr val="tx1"/>
                </a:solidFill>
              </a:rPr>
              <a:t>Guide covers requirements and approach for permitting</a:t>
            </a:r>
          </a:p>
          <a:p>
            <a:pPr lvl="1">
              <a:lnSpc>
                <a:spcPct val="80000"/>
              </a:lnSpc>
              <a:buClr>
                <a:schemeClr val="accent2"/>
              </a:buClr>
              <a:buSzPct val="85000"/>
            </a:pPr>
            <a:endParaRPr lang="en-US" sz="2400" dirty="0" smtClean="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74674"/>
            <a:ext cx="6936341" cy="428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487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4754844" y="941119"/>
            <a:ext cx="4377732"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Correction Sheets &amp; Checklists</a:t>
            </a:r>
          </a:p>
        </p:txBody>
      </p:sp>
      <p:sp>
        <p:nvSpPr>
          <p:cNvPr id="5" name="Content Placeholder 4"/>
          <p:cNvSpPr>
            <a:spLocks noGrp="1"/>
          </p:cNvSpPr>
          <p:nvPr>
            <p:ph idx="1"/>
          </p:nvPr>
        </p:nvSpPr>
        <p:spPr>
          <a:xfrm>
            <a:off x="228600" y="1828800"/>
            <a:ext cx="4526244" cy="3124200"/>
          </a:xfrm>
        </p:spPr>
        <p:txBody>
          <a:bodyPr vert="horz" lIns="91440" tIns="45720" rIns="91440" bIns="45720" rtlCol="0">
            <a:normAutofit lnSpcReduction="10000"/>
          </a:bodyPr>
          <a:lstStyle/>
          <a:p>
            <a:pPr marL="0" indent="0" algn="ctr">
              <a:buNone/>
            </a:pPr>
            <a:r>
              <a:rPr lang="en-US" sz="3600" b="1" dirty="0">
                <a:solidFill>
                  <a:schemeClr val="accent1"/>
                </a:solidFill>
              </a:rPr>
              <a:t>Intended to cover common situations (80% of </a:t>
            </a:r>
            <a:r>
              <a:rPr lang="en-US" sz="3600" b="1" dirty="0" smtClean="0">
                <a:solidFill>
                  <a:schemeClr val="accent1"/>
                </a:solidFill>
              </a:rPr>
              <a:t>installations across </a:t>
            </a:r>
            <a:r>
              <a:rPr lang="en-US" sz="3600" b="1" dirty="0">
                <a:solidFill>
                  <a:schemeClr val="accent1"/>
                </a:solidFill>
              </a:rPr>
              <a:t>S</a:t>
            </a:r>
            <a:r>
              <a:rPr lang="en-US" sz="3600" b="1" dirty="0" smtClean="0">
                <a:solidFill>
                  <a:schemeClr val="accent1"/>
                </a:solidFill>
              </a:rPr>
              <a:t>F, MF, and commercial property types)</a:t>
            </a:r>
            <a:endParaRPr lang="en-US" sz="3600" dirty="0">
              <a:solidFill>
                <a:schemeClr val="tx1"/>
              </a:solidFill>
            </a:endParaRPr>
          </a:p>
          <a:p>
            <a:pPr lvl="1">
              <a:lnSpc>
                <a:spcPct val="80000"/>
              </a:lnSpc>
              <a:buClr>
                <a:schemeClr val="accent2"/>
              </a:buClr>
              <a:buSzPct val="85000"/>
            </a:pPr>
            <a:endParaRPr lang="en-US" dirty="0">
              <a:solidFill>
                <a:schemeClr val="tx1"/>
              </a:solidFill>
            </a:endParaRPr>
          </a:p>
          <a:p>
            <a:pPr marL="457200" lvl="1" indent="0">
              <a:lnSpc>
                <a:spcPct val="80000"/>
              </a:lnSpc>
              <a:buClr>
                <a:schemeClr val="accent2"/>
              </a:buClr>
              <a:buSzPct val="85000"/>
              <a:buNone/>
            </a:pPr>
            <a:endParaRPr lang="en-US" dirty="0">
              <a:solidFill>
                <a:schemeClr val="tx1"/>
              </a:solidFill>
            </a:endParaRPr>
          </a:p>
          <a:p>
            <a:pPr marL="0" indent="0">
              <a:buNone/>
            </a:pPr>
            <a:endParaRPr lang="en-US" b="1" dirty="0">
              <a:solidFill>
                <a:schemeClr val="accent1"/>
              </a:solidFill>
            </a:endParaRPr>
          </a:p>
        </p:txBody>
      </p:sp>
    </p:spTree>
    <p:extLst>
      <p:ext uri="{BB962C8B-B14F-4D97-AF65-F5344CB8AC3E}">
        <p14:creationId xmlns:p14="http://schemas.microsoft.com/office/powerpoint/2010/main" val="3786691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Plug-in SD Resources for EV Charging </a:t>
            </a:r>
            <a:endParaRPr lang="en-US" dirty="0"/>
          </a:p>
        </p:txBody>
      </p:sp>
      <p:sp>
        <p:nvSpPr>
          <p:cNvPr id="3" name="Content Placeholder 2"/>
          <p:cNvSpPr>
            <a:spLocks noGrp="1"/>
          </p:cNvSpPr>
          <p:nvPr>
            <p:ph idx="1"/>
          </p:nvPr>
        </p:nvSpPr>
        <p:spPr>
          <a:xfrm>
            <a:off x="5181600" y="1143000"/>
            <a:ext cx="3886200" cy="5181600"/>
          </a:xfrm>
        </p:spPr>
        <p:txBody>
          <a:bodyPr>
            <a:normAutofit lnSpcReduction="10000"/>
          </a:bodyPr>
          <a:lstStyle/>
          <a:p>
            <a:r>
              <a:rPr lang="en-US" sz="3600" b="1" dirty="0">
                <a:solidFill>
                  <a:schemeClr val="accent1"/>
                </a:solidFill>
              </a:rPr>
              <a:t>Installation Checklists </a:t>
            </a:r>
          </a:p>
          <a:p>
            <a:pPr lvl="1">
              <a:lnSpc>
                <a:spcPct val="80000"/>
              </a:lnSpc>
              <a:buClr>
                <a:schemeClr val="accent2"/>
              </a:buClr>
              <a:buSzPct val="85000"/>
            </a:pPr>
            <a:r>
              <a:rPr lang="en-US" dirty="0">
                <a:solidFill>
                  <a:schemeClr val="tx1"/>
                </a:solidFill>
              </a:rPr>
              <a:t>Broken down by type: Residential, Non-Residential, MUD</a:t>
            </a:r>
          </a:p>
          <a:p>
            <a:pPr lvl="1">
              <a:lnSpc>
                <a:spcPct val="80000"/>
              </a:lnSpc>
              <a:buClr>
                <a:schemeClr val="accent2"/>
              </a:buClr>
              <a:buSzPct val="85000"/>
            </a:pPr>
            <a:r>
              <a:rPr lang="en-US" dirty="0">
                <a:solidFill>
                  <a:schemeClr val="tx1"/>
                </a:solidFill>
              </a:rPr>
              <a:t>General and electrical contractors permitting and installing </a:t>
            </a:r>
            <a:r>
              <a:rPr lang="en-US" dirty="0" smtClean="0">
                <a:solidFill>
                  <a:schemeClr val="tx1"/>
                </a:solidFill>
              </a:rPr>
              <a:t>EVCS</a:t>
            </a:r>
            <a:endParaRPr lang="en-US" dirty="0">
              <a:solidFill>
                <a:schemeClr val="tx1"/>
              </a:solidFill>
            </a:endParaRPr>
          </a:p>
          <a:p>
            <a:pPr lvl="1">
              <a:lnSpc>
                <a:spcPct val="80000"/>
              </a:lnSpc>
              <a:buClr>
                <a:schemeClr val="accent2"/>
              </a:buClr>
              <a:buSzPct val="85000"/>
            </a:pPr>
            <a:r>
              <a:rPr lang="en-US" dirty="0">
                <a:solidFill>
                  <a:schemeClr val="tx1"/>
                </a:solidFill>
              </a:rPr>
              <a:t>M</a:t>
            </a:r>
            <a:r>
              <a:rPr lang="en-US" dirty="0" smtClean="0">
                <a:solidFill>
                  <a:schemeClr val="tx1"/>
                </a:solidFill>
              </a:rPr>
              <a:t>ore </a:t>
            </a:r>
            <a:r>
              <a:rPr lang="en-US" dirty="0">
                <a:solidFill>
                  <a:schemeClr val="tx1"/>
                </a:solidFill>
              </a:rPr>
              <a:t>consistent applications, plans and installations</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3" y="914400"/>
            <a:ext cx="5162107" cy="518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949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130"/>
            <a:ext cx="9144000" cy="53667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2" name="Title 1"/>
          <p:cNvSpPr>
            <a:spLocks noGrp="1"/>
          </p:cNvSpPr>
          <p:nvPr>
            <p:ph type="title"/>
          </p:nvPr>
        </p:nvSpPr>
        <p:spPr/>
        <p:txBody>
          <a:bodyPr>
            <a:normAutofit/>
          </a:bodyPr>
          <a:lstStyle/>
          <a:p>
            <a:r>
              <a:rPr lang="en-US" dirty="0"/>
              <a:t>SANDAG &amp; Center for Sustainable Energy </a:t>
            </a:r>
            <a:endParaRPr lang="en-US" dirty="0">
              <a:latin typeface="Calibri" panose="020F0502020204030204" pitchFamily="34" charset="0"/>
            </a:endParaRPr>
          </a:p>
        </p:txBody>
      </p:sp>
      <p:pic>
        <p:nvPicPr>
          <p:cNvPr id="6" name="Picture 2" descr="M:\MARKETING\Graphics\_LOGOS\Plug-In San Diego\Plug-In_San_Diego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572000" y="2057400"/>
            <a:ext cx="4419600" cy="325577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1"/>
            <a:endParaRPr lang="en-US" dirty="0" smtClean="0">
              <a:solidFill>
                <a:schemeClr val="tx1">
                  <a:lumMod val="65000"/>
                  <a:lumOff val="35000"/>
                </a:schemeClr>
              </a:solidFill>
              <a:latin typeface="Calibri" panose="020F0502020204030204" pitchFamily="34" charset="0"/>
            </a:endParaRPr>
          </a:p>
          <a:p>
            <a:pPr lvl="1"/>
            <a:endParaRPr lang="en-US" dirty="0" smtClean="0">
              <a:solidFill>
                <a:schemeClr val="tx1">
                  <a:lumMod val="65000"/>
                  <a:lumOff val="35000"/>
                </a:schemeClr>
              </a:solidFill>
              <a:latin typeface="Calibri" panose="020F0502020204030204" pitchFamily="34" charset="0"/>
            </a:endParaRPr>
          </a:p>
          <a:p>
            <a:pPr lvl="1"/>
            <a:r>
              <a:rPr lang="en-US" dirty="0" smtClean="0">
                <a:solidFill>
                  <a:schemeClr val="tx1">
                    <a:lumMod val="65000"/>
                    <a:lumOff val="35000"/>
                  </a:schemeClr>
                </a:solidFill>
                <a:latin typeface="Calibri" panose="020F0502020204030204" pitchFamily="34" charset="0"/>
              </a:rPr>
              <a:t>Independent </a:t>
            </a:r>
            <a:r>
              <a:rPr lang="en-US" dirty="0">
                <a:solidFill>
                  <a:schemeClr val="tx1">
                    <a:lumMod val="65000"/>
                    <a:lumOff val="35000"/>
                  </a:schemeClr>
                </a:solidFill>
                <a:latin typeface="Calibri" panose="020F0502020204030204" pitchFamily="34" charset="0"/>
              </a:rPr>
              <a:t>nonprofit organization </a:t>
            </a:r>
          </a:p>
          <a:p>
            <a:pPr lvl="1"/>
            <a:r>
              <a:rPr lang="en-US" dirty="0" smtClean="0">
                <a:solidFill>
                  <a:schemeClr val="tx1">
                    <a:lumMod val="65000"/>
                    <a:lumOff val="35000"/>
                  </a:schemeClr>
                </a:solidFill>
                <a:latin typeface="Calibri" panose="020F0502020204030204" pitchFamily="34" charset="0"/>
              </a:rPr>
              <a:t>Our </a:t>
            </a:r>
            <a:r>
              <a:rPr lang="en-US" dirty="0">
                <a:solidFill>
                  <a:schemeClr val="tx1">
                    <a:lumMod val="65000"/>
                    <a:lumOff val="35000"/>
                  </a:schemeClr>
                </a:solidFill>
                <a:latin typeface="Calibri" panose="020F0502020204030204" pitchFamily="34" charset="0"/>
              </a:rPr>
              <a:t>mission</a:t>
            </a:r>
            <a:r>
              <a:rPr lang="en-US" dirty="0" smtClean="0">
                <a:solidFill>
                  <a:schemeClr val="tx1">
                    <a:lumMod val="65000"/>
                    <a:lumOff val="35000"/>
                  </a:schemeClr>
                </a:solidFill>
                <a:latin typeface="Calibri" panose="020F0502020204030204" pitchFamily="34" charset="0"/>
              </a:rPr>
              <a:t>:  </a:t>
            </a:r>
            <a:r>
              <a:rPr lang="en-US" dirty="0">
                <a:solidFill>
                  <a:schemeClr val="tx1">
                    <a:lumMod val="65000"/>
                    <a:lumOff val="35000"/>
                  </a:schemeClr>
                </a:solidFill>
                <a:latin typeface="Calibri" panose="020F0502020204030204" pitchFamily="34" charset="0"/>
              </a:rPr>
              <a:t>Accelerating the transition to a sustainable world powered by clean energy</a:t>
            </a:r>
          </a:p>
          <a:p>
            <a:pPr marL="1257300" lvl="2" indent="-34290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Program management</a:t>
            </a:r>
          </a:p>
          <a:p>
            <a:pPr marL="1257300" lvl="2" indent="-34290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Training and education</a:t>
            </a:r>
          </a:p>
          <a:p>
            <a:pPr marL="1257300" lvl="2" indent="-34290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Technical assistance</a:t>
            </a:r>
          </a:p>
        </p:txBody>
      </p:sp>
      <p:pic>
        <p:nvPicPr>
          <p:cNvPr id="10" name="Picture 2" descr="C:\Users\jessica.jinn\Desktop\CS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4852" y="2209800"/>
            <a:ext cx="3409950" cy="81915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88297" y="2057400"/>
            <a:ext cx="4214479" cy="32841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1"/>
            <a:endParaRPr lang="en-US" dirty="0" smtClean="0">
              <a:solidFill>
                <a:schemeClr val="tx1">
                  <a:lumMod val="65000"/>
                  <a:lumOff val="35000"/>
                </a:schemeClr>
              </a:solidFill>
              <a:latin typeface="Calibri" panose="020F0502020204030204" pitchFamily="34" charset="0"/>
            </a:endParaRPr>
          </a:p>
          <a:p>
            <a:pPr lvl="1"/>
            <a:endParaRPr lang="en-US" dirty="0" smtClean="0">
              <a:solidFill>
                <a:schemeClr val="tx1">
                  <a:lumMod val="65000"/>
                  <a:lumOff val="35000"/>
                </a:schemeClr>
              </a:solidFill>
              <a:latin typeface="Calibri" panose="020F0502020204030204" pitchFamily="34" charset="0"/>
            </a:endParaRPr>
          </a:p>
        </p:txBody>
      </p:sp>
      <p:pic>
        <p:nvPicPr>
          <p:cNvPr id="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2096273"/>
            <a:ext cx="2809875" cy="93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0848" y="3016987"/>
            <a:ext cx="3969376" cy="2031325"/>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rPr>
              <a:t>San Diego Association of Governments </a:t>
            </a:r>
          </a:p>
          <a:p>
            <a:pPr marL="742950" lvl="1" indent="-28575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Forum for regional decision-making</a:t>
            </a:r>
          </a:p>
          <a:p>
            <a:pPr marL="742950" lvl="1" indent="-28575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Transportation planning and construction</a:t>
            </a:r>
          </a:p>
          <a:p>
            <a:pPr marL="742950" lvl="1" indent="-285750">
              <a:buFont typeface="Arial" panose="020B0604020202020204" pitchFamily="34" charset="0"/>
              <a:buChar char="•"/>
            </a:pPr>
            <a:r>
              <a:rPr lang="en-US" dirty="0">
                <a:solidFill>
                  <a:schemeClr val="tx1">
                    <a:lumMod val="65000"/>
                    <a:lumOff val="35000"/>
                  </a:schemeClr>
                </a:solidFill>
                <a:latin typeface="Calibri" panose="020F0502020204030204" pitchFamily="34" charset="0"/>
              </a:rPr>
              <a:t>Sustainable development</a:t>
            </a:r>
          </a:p>
          <a:p>
            <a:endParaRPr lang="en-US" dirty="0"/>
          </a:p>
        </p:txBody>
      </p:sp>
    </p:spTree>
    <p:extLst>
      <p:ext uri="{BB962C8B-B14F-4D97-AF65-F5344CB8AC3E}">
        <p14:creationId xmlns:p14="http://schemas.microsoft.com/office/powerpoint/2010/main" val="1829353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635" y="1064821"/>
            <a:ext cx="5266660" cy="491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Plug-in SD Resources for EV Charging </a:t>
            </a:r>
            <a:endParaRPr lang="en-US" dirty="0"/>
          </a:p>
        </p:txBody>
      </p:sp>
      <p:sp>
        <p:nvSpPr>
          <p:cNvPr id="3" name="Content Placeholder 2"/>
          <p:cNvSpPr>
            <a:spLocks noGrp="1"/>
          </p:cNvSpPr>
          <p:nvPr>
            <p:ph idx="1"/>
          </p:nvPr>
        </p:nvSpPr>
        <p:spPr>
          <a:xfrm>
            <a:off x="228600" y="1143000"/>
            <a:ext cx="4038600" cy="5181600"/>
          </a:xfrm>
        </p:spPr>
        <p:txBody>
          <a:bodyPr>
            <a:normAutofit/>
          </a:bodyPr>
          <a:lstStyle/>
          <a:p>
            <a:r>
              <a:rPr lang="en-US" sz="3600" b="1" dirty="0">
                <a:solidFill>
                  <a:schemeClr val="accent1"/>
                </a:solidFill>
              </a:rPr>
              <a:t>Permitting and Inspection Correction Sheets</a:t>
            </a:r>
          </a:p>
          <a:p>
            <a:pPr lvl="1">
              <a:lnSpc>
                <a:spcPct val="80000"/>
              </a:lnSpc>
              <a:buClr>
                <a:schemeClr val="accent2"/>
              </a:buClr>
              <a:buSzPct val="85000"/>
            </a:pPr>
            <a:r>
              <a:rPr lang="en-US" sz="2400" dirty="0">
                <a:solidFill>
                  <a:schemeClr val="tx1"/>
                </a:solidFill>
              </a:rPr>
              <a:t>Broken down by type: Residential, Non-Residential, MUD</a:t>
            </a:r>
          </a:p>
          <a:p>
            <a:pPr lvl="1">
              <a:lnSpc>
                <a:spcPct val="80000"/>
              </a:lnSpc>
              <a:buClr>
                <a:schemeClr val="accent2"/>
              </a:buClr>
              <a:buSzPct val="85000"/>
            </a:pPr>
            <a:r>
              <a:rPr lang="en-US" sz="2400" dirty="0">
                <a:solidFill>
                  <a:schemeClr val="tx1"/>
                </a:solidFill>
              </a:rPr>
              <a:t>AHJ staff performing plan review and inspection</a:t>
            </a:r>
          </a:p>
          <a:p>
            <a:pPr lvl="1">
              <a:lnSpc>
                <a:spcPct val="80000"/>
              </a:lnSpc>
              <a:buClr>
                <a:schemeClr val="accent2"/>
              </a:buClr>
              <a:buSzPct val="85000"/>
            </a:pPr>
            <a:r>
              <a:rPr lang="en-US" sz="2400" dirty="0">
                <a:solidFill>
                  <a:schemeClr val="tx1"/>
                </a:solidFill>
              </a:rPr>
              <a:t>Consistent expedited execution</a:t>
            </a:r>
          </a:p>
        </p:txBody>
      </p:sp>
    </p:spTree>
    <p:extLst>
      <p:ext uri="{BB962C8B-B14F-4D97-AF65-F5344CB8AC3E}">
        <p14:creationId xmlns:p14="http://schemas.microsoft.com/office/powerpoint/2010/main" val="1495436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Considerations for EVCS</a:t>
            </a:r>
            <a:endParaRPr lang="en-US" dirty="0"/>
          </a:p>
        </p:txBody>
      </p:sp>
      <p:sp>
        <p:nvSpPr>
          <p:cNvPr id="3" name="Content Placeholder 2"/>
          <p:cNvSpPr>
            <a:spLocks noGrp="1"/>
          </p:cNvSpPr>
          <p:nvPr>
            <p:ph idx="1"/>
          </p:nvPr>
        </p:nvSpPr>
        <p:spPr>
          <a:xfrm>
            <a:off x="167640" y="1054395"/>
            <a:ext cx="8671560" cy="4584405"/>
          </a:xfrm>
        </p:spPr>
        <p:txBody>
          <a:bodyPr>
            <a:normAutofit lnSpcReduction="10000"/>
          </a:bodyPr>
          <a:lstStyle/>
          <a:p>
            <a:r>
              <a:rPr lang="en-US" sz="3600" b="1" dirty="0">
                <a:solidFill>
                  <a:schemeClr val="accent1"/>
                </a:solidFill>
              </a:rPr>
              <a:t>Electrical System Evaluation</a:t>
            </a:r>
          </a:p>
          <a:p>
            <a:pPr lvl="1">
              <a:lnSpc>
                <a:spcPct val="90000"/>
              </a:lnSpc>
              <a:buClr>
                <a:schemeClr val="accent2"/>
              </a:buClr>
              <a:buSzPct val="85000"/>
            </a:pPr>
            <a:r>
              <a:rPr lang="en-US" dirty="0">
                <a:solidFill>
                  <a:schemeClr val="tx1"/>
                </a:solidFill>
              </a:rPr>
              <a:t>Power supply requirements </a:t>
            </a:r>
          </a:p>
          <a:p>
            <a:pPr lvl="1">
              <a:lnSpc>
                <a:spcPct val="90000"/>
              </a:lnSpc>
              <a:buClr>
                <a:schemeClr val="accent2"/>
              </a:buClr>
              <a:buSzPct val="85000"/>
            </a:pPr>
            <a:r>
              <a:rPr lang="en-US" dirty="0">
                <a:solidFill>
                  <a:schemeClr val="tx1"/>
                </a:solidFill>
              </a:rPr>
              <a:t>Equipment Upgrades (Transformer, Wiring, Panel)</a:t>
            </a:r>
          </a:p>
          <a:p>
            <a:r>
              <a:rPr lang="en-US" sz="3900" b="1" dirty="0" smtClean="0">
                <a:solidFill>
                  <a:schemeClr val="accent1"/>
                </a:solidFill>
              </a:rPr>
              <a:t>Physical </a:t>
            </a:r>
            <a:r>
              <a:rPr lang="en-US" sz="3900" b="1" dirty="0">
                <a:solidFill>
                  <a:schemeClr val="accent1"/>
                </a:solidFill>
              </a:rPr>
              <a:t>Requirements</a:t>
            </a:r>
          </a:p>
          <a:p>
            <a:pPr lvl="1">
              <a:lnSpc>
                <a:spcPct val="80000"/>
              </a:lnSpc>
              <a:buClr>
                <a:schemeClr val="accent2"/>
              </a:buClr>
              <a:buSzPct val="85000"/>
            </a:pPr>
            <a:r>
              <a:rPr lang="en-US" dirty="0">
                <a:solidFill>
                  <a:schemeClr val="tx1"/>
                </a:solidFill>
              </a:rPr>
              <a:t>Proximity of electrical </a:t>
            </a:r>
            <a:r>
              <a:rPr lang="en-US" dirty="0" smtClean="0">
                <a:solidFill>
                  <a:schemeClr val="tx1"/>
                </a:solidFill>
              </a:rPr>
              <a:t>power supply to desired charging location (service room, transformer, etc.)</a:t>
            </a:r>
          </a:p>
          <a:p>
            <a:pPr lvl="1">
              <a:lnSpc>
                <a:spcPct val="80000"/>
              </a:lnSpc>
              <a:buClr>
                <a:schemeClr val="accent2"/>
              </a:buClr>
              <a:buSzPct val="85000"/>
            </a:pPr>
            <a:r>
              <a:rPr lang="en-US" dirty="0" smtClean="0">
                <a:solidFill>
                  <a:schemeClr val="tx1"/>
                </a:solidFill>
              </a:rPr>
              <a:t>Physical protection of equipment (wheel stops, bollards, clear floor space, etc.)</a:t>
            </a:r>
          </a:p>
          <a:p>
            <a:pPr lvl="1">
              <a:lnSpc>
                <a:spcPct val="80000"/>
              </a:lnSpc>
              <a:buClr>
                <a:schemeClr val="accent2"/>
              </a:buClr>
              <a:buSzPct val="85000"/>
            </a:pPr>
            <a:r>
              <a:rPr lang="en-US" dirty="0" smtClean="0">
                <a:solidFill>
                  <a:schemeClr val="tx1"/>
                </a:solidFill>
              </a:rPr>
              <a:t>Signage, stencil, and striping </a:t>
            </a:r>
          </a:p>
          <a:p>
            <a:pPr lvl="1">
              <a:lnSpc>
                <a:spcPct val="80000"/>
              </a:lnSpc>
              <a:buClr>
                <a:schemeClr val="accent2"/>
              </a:buClr>
              <a:buSzPct val="85000"/>
            </a:pPr>
            <a:r>
              <a:rPr lang="en-US" dirty="0" smtClean="0">
                <a:solidFill>
                  <a:schemeClr val="tx1"/>
                </a:solidFill>
              </a:rPr>
              <a:t>Layout within parking areas</a:t>
            </a:r>
          </a:p>
          <a:p>
            <a:pPr lvl="1">
              <a:lnSpc>
                <a:spcPct val="80000"/>
              </a:lnSpc>
              <a:buClr>
                <a:schemeClr val="accent2"/>
              </a:buClr>
              <a:buSzPct val="85000"/>
            </a:pPr>
            <a:endParaRPr lang="en-US" dirty="0" smtClean="0">
              <a:solidFill>
                <a:schemeClr val="tx1"/>
              </a:solidFill>
            </a:endParaRPr>
          </a:p>
        </p:txBody>
      </p:sp>
      <p:sp>
        <p:nvSpPr>
          <p:cNvPr id="6" name="AutoShape 2" descr="Image result for garden style-low rise a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90903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Installation</a:t>
            </a:r>
            <a:endParaRPr lang="en-US" dirty="0"/>
          </a:p>
        </p:txBody>
      </p:sp>
      <p:pic>
        <p:nvPicPr>
          <p:cNvPr id="3074" name="Picture 2" descr="N:\PROGRAMS\TRANSPORTATION\_Resource Library\EV Infrastructure\Photo Library\KW Pan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60"/>
          <a:stretch/>
        </p:blipFill>
        <p:spPr bwMode="auto">
          <a:xfrm>
            <a:off x="4453269" y="990600"/>
            <a:ext cx="4282758" cy="5210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PROGRAMS\TRANSPORTATION\_Resource Library\EV Infrastructure\Photo Library\KW L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75" t="16251"/>
          <a:stretch/>
        </p:blipFill>
        <p:spPr bwMode="auto">
          <a:xfrm>
            <a:off x="152400" y="918680"/>
            <a:ext cx="3505200" cy="36384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53000" y="1219200"/>
            <a:ext cx="2667000" cy="9906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electrify.atlantasite.org/wp/wp-content/uploads/2013/08/Clipper-Creek-LCS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34" y="4235956"/>
            <a:ext cx="3966599" cy="262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97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Current</a:t>
            </a:r>
            <a:endParaRPr lang="en-US" dirty="0"/>
          </a:p>
        </p:txBody>
      </p:sp>
      <p:pic>
        <p:nvPicPr>
          <p:cNvPr id="9221" name="Picture 5" descr="N:\PROGRAMS\TRANSPORTATION\_Resource Library\EV Infrastructure\Photo Library\TESLA IMG_20160406_1540279_rewin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16383000"/>
            <a:ext cx="9144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0588" t="22449" r="5717"/>
          <a:stretch/>
        </p:blipFill>
        <p:spPr bwMode="auto">
          <a:xfrm>
            <a:off x="4444409" y="304800"/>
            <a:ext cx="4412511" cy="524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314" r="11584" b="28536"/>
          <a:stretch/>
        </p:blipFill>
        <p:spPr bwMode="auto">
          <a:xfrm>
            <a:off x="2895600" y="3886200"/>
            <a:ext cx="3503428" cy="243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772" y="914400"/>
            <a:ext cx="3352800" cy="539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486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Installation</a:t>
            </a:r>
            <a:endParaRPr lang="en-US" dirty="0"/>
          </a:p>
        </p:txBody>
      </p:sp>
      <p:sp>
        <p:nvSpPr>
          <p:cNvPr id="3" name="Rectangle 2"/>
          <p:cNvSpPr/>
          <p:nvPr/>
        </p:nvSpPr>
        <p:spPr>
          <a:xfrm>
            <a:off x="4953000" y="1219200"/>
            <a:ext cx="2667000" cy="9906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kevin.wood\AppData\Local\Microsoft\Windows\Temporary Internet Files\Content.Outlook\0XV5N850\IMG_20160512_1420455_rewi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35" t="20606" r="20096" b="7359"/>
          <a:stretch/>
        </p:blipFill>
        <p:spPr bwMode="auto">
          <a:xfrm>
            <a:off x="0" y="933985"/>
            <a:ext cx="3505200" cy="52464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807" r="7572"/>
          <a:stretch/>
        </p:blipFill>
        <p:spPr bwMode="auto">
          <a:xfrm>
            <a:off x="3644240" y="1294905"/>
            <a:ext cx="5284519" cy="452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493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06750"/>
            <a:ext cx="5339316" cy="485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EV Charging at Multi-Unit Dwellings</a:t>
            </a:r>
            <a:endParaRPr lang="en-US" dirty="0"/>
          </a:p>
        </p:txBody>
      </p:sp>
      <p:sp>
        <p:nvSpPr>
          <p:cNvPr id="3" name="Content Placeholder 2"/>
          <p:cNvSpPr>
            <a:spLocks noGrp="1"/>
          </p:cNvSpPr>
          <p:nvPr>
            <p:ph idx="1"/>
          </p:nvPr>
        </p:nvSpPr>
        <p:spPr>
          <a:xfrm>
            <a:off x="304800" y="1013618"/>
            <a:ext cx="8229600" cy="4983163"/>
          </a:xfrm>
        </p:spPr>
        <p:txBody>
          <a:bodyPr>
            <a:normAutofit/>
          </a:bodyPr>
          <a:lstStyle/>
          <a:p>
            <a:pPr marL="0" indent="0" algn="ctr">
              <a:buNone/>
            </a:pPr>
            <a:endParaRPr lang="en-US" sz="2800" b="1" dirty="0" smtClean="0"/>
          </a:p>
          <a:p>
            <a:pPr marL="457200" lvl="1" indent="0">
              <a:buNone/>
            </a:pPr>
            <a:endParaRPr lang="en-US" dirty="0" smtClean="0"/>
          </a:p>
        </p:txBody>
      </p:sp>
      <p:sp>
        <p:nvSpPr>
          <p:cNvPr id="4" name="Rectangle 3"/>
          <p:cNvSpPr/>
          <p:nvPr/>
        </p:nvSpPr>
        <p:spPr>
          <a:xfrm rot="5721033">
            <a:off x="2229837" y="4748625"/>
            <a:ext cx="275184" cy="52011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77293" y="1006917"/>
            <a:ext cx="1303983" cy="338554"/>
          </a:xfrm>
          <a:prstGeom prst="rect">
            <a:avLst/>
          </a:prstGeom>
          <a:noFill/>
        </p:spPr>
        <p:txBody>
          <a:bodyPr wrap="square" rtlCol="0">
            <a:spAutoFit/>
          </a:bodyPr>
          <a:lstStyle/>
          <a:p>
            <a:r>
              <a:rPr lang="en-US" sz="1600" dirty="0" smtClean="0"/>
              <a:t>Transformer</a:t>
            </a:r>
            <a:endParaRPr lang="en-US" sz="1600" dirty="0"/>
          </a:p>
        </p:txBody>
      </p:sp>
      <p:cxnSp>
        <p:nvCxnSpPr>
          <p:cNvPr id="7" name="Straight Arrow Connector 6"/>
          <p:cNvCxnSpPr/>
          <p:nvPr/>
        </p:nvCxnSpPr>
        <p:spPr>
          <a:xfrm flipH="1">
            <a:off x="4011186" y="1344543"/>
            <a:ext cx="332214" cy="787138"/>
          </a:xfrm>
          <a:prstGeom prst="straightConnector1">
            <a:avLst/>
          </a:prstGeom>
          <a:ln>
            <a:solidFill>
              <a:srgbClr val="92D050"/>
            </a:solidFill>
            <a:tailEnd type="arrow"/>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rot="1970518">
            <a:off x="4753868" y="1818092"/>
            <a:ext cx="303523" cy="45037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1123801"/>
            <a:ext cx="4343400" cy="369332"/>
          </a:xfrm>
          <a:prstGeom prst="rect">
            <a:avLst/>
          </a:prstGeom>
          <a:noFill/>
        </p:spPr>
        <p:txBody>
          <a:bodyPr wrap="square" rtlCol="0">
            <a:spAutoFit/>
          </a:bodyPr>
          <a:lstStyle/>
          <a:p>
            <a:r>
              <a:rPr lang="en-US" dirty="0" err="1" smtClean="0"/>
              <a:t>Aquaterra</a:t>
            </a:r>
            <a:r>
              <a:rPr lang="en-US" dirty="0"/>
              <a:t> </a:t>
            </a:r>
            <a:r>
              <a:rPr lang="en-US" dirty="0" smtClean="0"/>
              <a:t>Apartments</a:t>
            </a:r>
            <a:endParaRPr lang="en-US" dirty="0"/>
          </a:p>
        </p:txBody>
      </p:sp>
      <p:sp>
        <p:nvSpPr>
          <p:cNvPr id="11" name="Rectangle 10"/>
          <p:cNvSpPr/>
          <p:nvPr/>
        </p:nvSpPr>
        <p:spPr>
          <a:xfrm rot="5721033">
            <a:off x="3348113" y="3505674"/>
            <a:ext cx="332986" cy="52011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721033">
            <a:off x="2737467" y="5274583"/>
            <a:ext cx="354325" cy="52011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62600" y="1636721"/>
            <a:ext cx="3455340" cy="1938992"/>
          </a:xfrm>
          <a:prstGeom prst="rect">
            <a:avLst/>
          </a:prstGeom>
          <a:noFill/>
        </p:spPr>
        <p:txBody>
          <a:bodyPr wrap="square" rtlCol="0">
            <a:spAutoFit/>
          </a:bodyPr>
          <a:lstStyle/>
          <a:p>
            <a:pPr marL="742950" lvl="1" indent="-285750">
              <a:lnSpc>
                <a:spcPct val="80000"/>
              </a:lnSpc>
              <a:spcBef>
                <a:spcPct val="20000"/>
              </a:spcBef>
              <a:buClr>
                <a:schemeClr val="accent2"/>
              </a:buClr>
              <a:buSzPct val="85000"/>
              <a:buFont typeface="Arial" panose="020B0604020202020204" pitchFamily="34" charset="0"/>
              <a:buChar char="–"/>
            </a:pPr>
            <a:r>
              <a:rPr lang="en-US" sz="2000" dirty="0">
                <a:latin typeface="Calibri" panose="020F0502020204030204" pitchFamily="34" charset="0"/>
              </a:rPr>
              <a:t>EV Chargers are noted in the </a:t>
            </a:r>
            <a:r>
              <a:rPr lang="en-US" sz="2000" dirty="0" smtClean="0">
                <a:latin typeface="Calibri" panose="020F0502020204030204" pitchFamily="34" charset="0"/>
              </a:rPr>
              <a:t>green </a:t>
            </a:r>
            <a:r>
              <a:rPr lang="en-US" sz="2000" dirty="0">
                <a:latin typeface="Calibri" panose="020F0502020204030204" pitchFamily="34" charset="0"/>
              </a:rPr>
              <a:t>boxes</a:t>
            </a:r>
          </a:p>
          <a:p>
            <a:pPr marL="742950" lvl="1" indent="-285750">
              <a:lnSpc>
                <a:spcPct val="80000"/>
              </a:lnSpc>
              <a:spcBef>
                <a:spcPct val="20000"/>
              </a:spcBef>
              <a:buClr>
                <a:schemeClr val="accent2"/>
              </a:buClr>
              <a:buSzPct val="85000"/>
              <a:buFont typeface="Arial" panose="020B0604020202020204" pitchFamily="34" charset="0"/>
              <a:buChar char="–"/>
            </a:pPr>
            <a:endParaRPr lang="en-US" sz="2000" dirty="0">
              <a:latin typeface="Calibri" panose="020F0502020204030204" pitchFamily="34" charset="0"/>
            </a:endParaRPr>
          </a:p>
          <a:p>
            <a:pPr marL="742950" lvl="1" indent="-285750">
              <a:lnSpc>
                <a:spcPct val="80000"/>
              </a:lnSpc>
              <a:spcBef>
                <a:spcPct val="20000"/>
              </a:spcBef>
              <a:buClr>
                <a:schemeClr val="accent2"/>
              </a:buClr>
              <a:buSzPct val="85000"/>
              <a:buFont typeface="Arial" panose="020B0604020202020204" pitchFamily="34" charset="0"/>
              <a:buChar char="–"/>
            </a:pPr>
            <a:r>
              <a:rPr lang="en-US" sz="2000" dirty="0">
                <a:latin typeface="Calibri" panose="020F0502020204030204" pitchFamily="34" charset="0"/>
              </a:rPr>
              <a:t>EV Charger in </a:t>
            </a:r>
            <a:r>
              <a:rPr lang="en-US" sz="2000" dirty="0" smtClean="0">
                <a:latin typeface="Calibri" panose="020F0502020204030204" pitchFamily="34" charset="0"/>
              </a:rPr>
              <a:t>the yellow </a:t>
            </a:r>
            <a:r>
              <a:rPr lang="en-US" sz="2000" dirty="0">
                <a:latin typeface="Calibri" panose="020F0502020204030204" pitchFamily="34" charset="0"/>
              </a:rPr>
              <a:t>box is for future charging; pedestal in place but no charger</a:t>
            </a:r>
          </a:p>
        </p:txBody>
      </p:sp>
    </p:spTree>
    <p:extLst>
      <p:ext uri="{BB962C8B-B14F-4D97-AF65-F5344CB8AC3E}">
        <p14:creationId xmlns:p14="http://schemas.microsoft.com/office/powerpoint/2010/main" val="3613337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 Charging at Multi-Unit Dwellings</a:t>
            </a:r>
          </a:p>
        </p:txBody>
      </p:sp>
      <p:pic>
        <p:nvPicPr>
          <p:cNvPr id="13314" name="Picture 2" descr="N:\PROGRAMS\TRANSPORTATION\_Resource Library\EV Infrastructure\Photo Library\Civita\nrg existing and fu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11" y="2869183"/>
            <a:ext cx="5105400" cy="38277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PROGRAMS\TRANSPORTATION\_Resource Library\EV Infrastructure\Photo Library\Civita\EV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838200"/>
            <a:ext cx="4675136" cy="35052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205909" y="3069511"/>
            <a:ext cx="381000" cy="114172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H="1">
            <a:off x="2147307" y="4572000"/>
            <a:ext cx="1219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Content Placeholder 9"/>
          <p:cNvSpPr txBox="1">
            <a:spLocks noGrp="1"/>
          </p:cNvSpPr>
          <p:nvPr>
            <p:ph idx="1"/>
          </p:nvPr>
        </p:nvSpPr>
        <p:spPr>
          <a:xfrm>
            <a:off x="89907" y="2590800"/>
            <a:ext cx="2057400"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buNone/>
            </a:pPr>
            <a:r>
              <a:rPr lang="en-US" sz="1600" dirty="0" smtClean="0">
                <a:solidFill>
                  <a:schemeClr val="tx1"/>
                </a:solidFill>
              </a:rPr>
              <a:t>Existing charging cord</a:t>
            </a:r>
          </a:p>
        </p:txBody>
      </p:sp>
      <p:sp>
        <p:nvSpPr>
          <p:cNvPr id="11" name="Content Placeholder 9"/>
          <p:cNvSpPr txBox="1">
            <a:spLocks/>
          </p:cNvSpPr>
          <p:nvPr/>
        </p:nvSpPr>
        <p:spPr>
          <a:xfrm>
            <a:off x="3432960" y="4412627"/>
            <a:ext cx="2057400" cy="338554"/>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5997"/>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5997"/>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5997"/>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5997"/>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5997"/>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US" sz="1600" dirty="0" smtClean="0">
                <a:solidFill>
                  <a:schemeClr val="tx1"/>
                </a:solidFill>
              </a:rPr>
              <a:t>For future EV charging </a:t>
            </a:r>
          </a:p>
        </p:txBody>
      </p:sp>
    </p:spTree>
    <p:extLst>
      <p:ext uri="{BB962C8B-B14F-4D97-AF65-F5344CB8AC3E}">
        <p14:creationId xmlns:p14="http://schemas.microsoft.com/office/powerpoint/2010/main" val="462678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 Charging at Multi-Unit Dwellings</a:t>
            </a:r>
            <a:endParaRPr lang="en-US" dirty="0"/>
          </a:p>
        </p:txBody>
      </p:sp>
      <p:sp>
        <p:nvSpPr>
          <p:cNvPr id="3" name="Content Placeholder 2"/>
          <p:cNvSpPr>
            <a:spLocks noGrp="1"/>
          </p:cNvSpPr>
          <p:nvPr>
            <p:ph idx="1"/>
          </p:nvPr>
        </p:nvSpPr>
        <p:spPr>
          <a:xfrm>
            <a:off x="304800" y="1013618"/>
            <a:ext cx="8229600" cy="4983163"/>
          </a:xfrm>
        </p:spPr>
        <p:txBody>
          <a:bodyPr>
            <a:normAutofit/>
          </a:bodyPr>
          <a:lstStyle/>
          <a:p>
            <a:pPr marL="0" indent="0" algn="ctr">
              <a:buNone/>
            </a:pPr>
            <a:endParaRPr lang="en-US" sz="2800" b="1" dirty="0" smtClean="0"/>
          </a:p>
          <a:p>
            <a:pPr marL="457200" lvl="1" indent="0">
              <a:buNone/>
            </a:pPr>
            <a:endParaRPr lang="en-US" dirty="0" smtClean="0"/>
          </a:p>
        </p:txBody>
      </p:sp>
      <p:sp>
        <p:nvSpPr>
          <p:cNvPr id="8" name="TextBox 7"/>
          <p:cNvSpPr txBox="1"/>
          <p:nvPr/>
        </p:nvSpPr>
        <p:spPr>
          <a:xfrm>
            <a:off x="283535" y="1024270"/>
            <a:ext cx="4343400" cy="369332"/>
          </a:xfrm>
          <a:prstGeom prst="rect">
            <a:avLst/>
          </a:prstGeom>
          <a:noFill/>
        </p:spPr>
        <p:txBody>
          <a:bodyPr wrap="square" rtlCol="0">
            <a:spAutoFit/>
          </a:bodyPr>
          <a:lstStyle/>
          <a:p>
            <a:r>
              <a:rPr lang="en-US" dirty="0" err="1" smtClean="0"/>
              <a:t>Broadstone</a:t>
            </a:r>
            <a:r>
              <a:rPr lang="en-US" dirty="0"/>
              <a:t> </a:t>
            </a:r>
            <a:r>
              <a:rPr lang="en-US" dirty="0" smtClean="0"/>
              <a:t>Corsair Multi-Unit Apartments</a:t>
            </a:r>
            <a:endParaRPr lang="en-US" dirty="0"/>
          </a:p>
        </p:txBody>
      </p:sp>
      <p:pic>
        <p:nvPicPr>
          <p:cNvPr id="8194" name="Picture 2" descr="N:\PROGRAMS\TRANSPORTATION\_Resource Library\EV Infrastructure\Photo Library\Broadstone\0504161800a_H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0" y="-7715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N:\PROGRAMS\TRANSPORTATION\_Resource Library\EV Infrastructure\Photo Library\Broadstone\0504161800a_HD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86"/>
          <a:stretch/>
        </p:blipFill>
        <p:spPr bwMode="auto">
          <a:xfrm>
            <a:off x="304800" y="1393602"/>
            <a:ext cx="6256921" cy="381257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PROGRAMS\TRANSPORTATION\_Resource Library\EV Infrastructure\Photo Library\Broadstone\0504161804a_HD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8021" y="4586205"/>
            <a:ext cx="369146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N:\PROGRAMS\TRANSPORTATION\_Resource Library\EV Infrastructure\Photo Library\Broadstone\0504161800c_HD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107" t="5820" r="10317"/>
          <a:stretch/>
        </p:blipFill>
        <p:spPr bwMode="auto">
          <a:xfrm rot="5400000">
            <a:off x="6034861" y="2260558"/>
            <a:ext cx="3572543" cy="207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698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Plan- Workplace Installation</a:t>
            </a:r>
            <a:endParaRPr lang="en-US" dirty="0"/>
          </a:p>
        </p:txBody>
      </p:sp>
      <p:pic>
        <p:nvPicPr>
          <p:cNvPr id="819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560" t="16099" r="933" b="2614"/>
          <a:stretch/>
        </p:blipFill>
        <p:spPr bwMode="auto">
          <a:xfrm>
            <a:off x="0" y="762000"/>
            <a:ext cx="9150924" cy="3535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2313"/>
          <a:stretch/>
        </p:blipFill>
        <p:spPr bwMode="auto">
          <a:xfrm>
            <a:off x="150374" y="3830503"/>
            <a:ext cx="4867940" cy="290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2850078" y="5516842"/>
            <a:ext cx="2407722" cy="12195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5257800" y="5039788"/>
            <a:ext cx="2057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ADA striping of accessible EVCS space connects to existing path of travel</a:t>
            </a:r>
            <a:endParaRPr lang="en-US" sz="1400" dirty="0"/>
          </a:p>
        </p:txBody>
      </p:sp>
    </p:spTree>
    <p:extLst>
      <p:ext uri="{BB962C8B-B14F-4D97-AF65-F5344CB8AC3E}">
        <p14:creationId xmlns:p14="http://schemas.microsoft.com/office/powerpoint/2010/main" val="1907789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Installation</a:t>
            </a:r>
          </a:p>
        </p:txBody>
      </p:sp>
      <p:sp>
        <p:nvSpPr>
          <p:cNvPr id="4" name="Content Placeholder 3"/>
          <p:cNvSpPr>
            <a:spLocks noGrp="1"/>
          </p:cNvSpPr>
          <p:nvPr>
            <p:ph idx="1"/>
          </p:nvPr>
        </p:nvSpPr>
        <p:spPr/>
        <p:txBody>
          <a:bodyPr/>
          <a:lstStyle/>
          <a:p>
            <a:pPr marL="0" indent="0">
              <a:buNone/>
            </a:pPr>
            <a:endParaRPr lang="en-US" dirty="0"/>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415" r="1598" b="22770"/>
          <a:stretch/>
        </p:blipFill>
        <p:spPr bwMode="auto">
          <a:xfrm>
            <a:off x="578450" y="1061057"/>
            <a:ext cx="7048295" cy="491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rot="5721033">
            <a:off x="3180754" y="4142033"/>
            <a:ext cx="275184" cy="112955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3581400" y="2681178"/>
            <a:ext cx="925236" cy="183597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00600" y="2219511"/>
            <a:ext cx="1447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Approximate electrical room</a:t>
            </a:r>
          </a:p>
        </p:txBody>
      </p:sp>
      <p:sp>
        <p:nvSpPr>
          <p:cNvPr id="12" name="TextBox 11"/>
          <p:cNvSpPr txBox="1"/>
          <p:nvPr/>
        </p:nvSpPr>
        <p:spPr>
          <a:xfrm>
            <a:off x="1752600" y="2201790"/>
            <a:ext cx="169589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4 EV Chargers powered through T-bar drop ceiling in offices; through landscape </a:t>
            </a:r>
          </a:p>
        </p:txBody>
      </p:sp>
      <p:sp>
        <p:nvSpPr>
          <p:cNvPr id="14" name="4-Point Star 13"/>
          <p:cNvSpPr/>
          <p:nvPr/>
        </p:nvSpPr>
        <p:spPr>
          <a:xfrm rot="2375740">
            <a:off x="4417574" y="2455715"/>
            <a:ext cx="212877" cy="202829"/>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68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69" y="0"/>
            <a:ext cx="8875058"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2" name="Title 1"/>
          <p:cNvSpPr>
            <a:spLocks noGrp="1"/>
          </p:cNvSpPr>
          <p:nvPr>
            <p:ph type="title"/>
          </p:nvPr>
        </p:nvSpPr>
        <p:spPr/>
        <p:txBody>
          <a:bodyPr>
            <a:normAutofit/>
          </a:bodyPr>
          <a:lstStyle/>
          <a:p>
            <a:r>
              <a:rPr lang="en-US" dirty="0" smtClean="0">
                <a:latin typeface="Calibri" panose="020F0502020204030204" pitchFamily="34" charset="0"/>
              </a:rPr>
              <a:t>Plug-in San Diego</a:t>
            </a:r>
            <a:endParaRPr lang="en-US" dirty="0">
              <a:latin typeface="Calibri" panose="020F0502020204030204" pitchFamily="34" charset="0"/>
            </a:endParaRPr>
          </a:p>
        </p:txBody>
      </p:sp>
      <p:sp>
        <p:nvSpPr>
          <p:cNvPr id="3" name="Content Placeholder 2"/>
          <p:cNvSpPr>
            <a:spLocks noGrp="1"/>
          </p:cNvSpPr>
          <p:nvPr>
            <p:ph idx="1"/>
          </p:nvPr>
        </p:nvSpPr>
        <p:spPr>
          <a:xfrm>
            <a:off x="304800" y="1143000"/>
            <a:ext cx="6248400" cy="4983163"/>
          </a:xfrm>
        </p:spPr>
        <p:txBody>
          <a:bodyPr>
            <a:normAutofit/>
          </a:bodyPr>
          <a:lstStyle/>
          <a:p>
            <a:pPr marL="0" indent="0">
              <a:buNone/>
            </a:pPr>
            <a:r>
              <a:rPr lang="en-US" sz="3600" b="1" dirty="0">
                <a:solidFill>
                  <a:schemeClr val="accent1"/>
                </a:solidFill>
              </a:rPr>
              <a:t>Program Goal: </a:t>
            </a:r>
          </a:p>
          <a:p>
            <a:pPr marL="0" indent="0">
              <a:lnSpc>
                <a:spcPts val="3400"/>
              </a:lnSpc>
              <a:spcBef>
                <a:spcPts val="0"/>
              </a:spcBef>
              <a:buNone/>
            </a:pPr>
            <a:r>
              <a:rPr lang="en-US" b="1" dirty="0">
                <a:solidFill>
                  <a:schemeClr val="tx1"/>
                </a:solidFill>
              </a:rPr>
              <a:t>Ensure the San Diego region is </a:t>
            </a:r>
          </a:p>
          <a:p>
            <a:pPr marL="0" indent="0">
              <a:lnSpc>
                <a:spcPts val="3400"/>
              </a:lnSpc>
              <a:spcBef>
                <a:spcPts val="0"/>
              </a:spcBef>
              <a:buNone/>
            </a:pPr>
            <a:r>
              <a:rPr lang="en-US" b="1" dirty="0">
                <a:solidFill>
                  <a:schemeClr val="tx1"/>
                </a:solidFill>
              </a:rPr>
              <a:t>ready for plug-in electric vehicles</a:t>
            </a:r>
          </a:p>
          <a:p>
            <a:pPr marL="0" indent="0">
              <a:lnSpc>
                <a:spcPts val="3400"/>
              </a:lnSpc>
              <a:spcBef>
                <a:spcPts val="0"/>
              </a:spcBef>
              <a:buNone/>
            </a:pPr>
            <a:endParaRPr lang="en-US" b="1" dirty="0" smtClean="0"/>
          </a:p>
          <a:p>
            <a:pPr marL="0" lvl="0" indent="0">
              <a:buNone/>
            </a:pPr>
            <a:r>
              <a:rPr lang="en-US" sz="3600" b="1" dirty="0">
                <a:solidFill>
                  <a:schemeClr val="accent1"/>
                </a:solidFill>
              </a:rPr>
              <a:t>Local Governments:  </a:t>
            </a:r>
            <a:endParaRPr lang="en-US" sz="3600" b="1" dirty="0" smtClean="0">
              <a:solidFill>
                <a:schemeClr val="accent1"/>
              </a:solidFill>
            </a:endParaRPr>
          </a:p>
          <a:p>
            <a:pPr marL="0" lvl="0" indent="0">
              <a:buNone/>
            </a:pPr>
            <a:r>
              <a:rPr lang="en-US" b="1" dirty="0" smtClean="0">
                <a:solidFill>
                  <a:schemeClr val="tx1"/>
                </a:solidFill>
              </a:rPr>
              <a:t>Resources </a:t>
            </a:r>
            <a:r>
              <a:rPr lang="en-US" b="1" dirty="0">
                <a:solidFill>
                  <a:schemeClr val="tx1"/>
                </a:solidFill>
              </a:rPr>
              <a:t>to advance regional consistency in EV charging plan review, inspection and installation</a:t>
            </a:r>
          </a:p>
          <a:p>
            <a:pPr marL="0" indent="0">
              <a:lnSpc>
                <a:spcPts val="3400"/>
              </a:lnSpc>
              <a:spcBef>
                <a:spcPts val="0"/>
              </a:spcBef>
              <a:buNone/>
            </a:pPr>
            <a:endParaRPr lang="en-US" b="1" dirty="0" smtClean="0"/>
          </a:p>
        </p:txBody>
      </p:sp>
      <p:pic>
        <p:nvPicPr>
          <p:cNvPr id="6" name="Picture 2" descr="M:\MARKETING\Graphics\_LOGOS\Plug-In San Diego\Plug-In_San_Diego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725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Plan- Commercial Installation</a:t>
            </a:r>
            <a:endParaRPr lang="en-US" dirty="0"/>
          </a:p>
        </p:txBody>
      </p:sp>
      <p:pic>
        <p:nvPicPr>
          <p:cNvPr id="2050" name="Picture 2" descr="N:\PROGRAMS\TRANSPORTATION\_Resource Library\EV Infrastructure\Photo Library\Site Plan Complex Commerci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343400" cy="574754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953000" y="1066800"/>
            <a:ext cx="3886200" cy="4983163"/>
          </a:xfrm>
        </p:spPr>
        <p:txBody>
          <a:bodyPr>
            <a:normAutofit fontScale="92500" lnSpcReduction="20000"/>
          </a:bodyPr>
          <a:lstStyle/>
          <a:p>
            <a:r>
              <a:rPr lang="en-US" dirty="0" smtClean="0"/>
              <a:t>Spaces for existing and future charging identified </a:t>
            </a:r>
            <a:endParaRPr lang="en-US" dirty="0"/>
          </a:p>
          <a:p>
            <a:r>
              <a:rPr lang="en-US" dirty="0" err="1" smtClean="0"/>
              <a:t>CALGreen</a:t>
            </a:r>
            <a:r>
              <a:rPr lang="en-US" dirty="0" smtClean="0"/>
              <a:t> requirements for new construction to be “EV Capable”</a:t>
            </a:r>
          </a:p>
          <a:p>
            <a:pPr lvl="1"/>
            <a:r>
              <a:rPr lang="en-US" dirty="0" smtClean="0"/>
              <a:t>Raceway</a:t>
            </a:r>
          </a:p>
          <a:p>
            <a:pPr lvl="1"/>
            <a:r>
              <a:rPr lang="en-US" dirty="0" smtClean="0"/>
              <a:t>Panel capacity for 40A 208/240V</a:t>
            </a:r>
          </a:p>
          <a:p>
            <a:pPr lvl="1"/>
            <a:r>
              <a:rPr lang="en-US" dirty="0" smtClean="0"/>
              <a:t>Identifying future spaces</a:t>
            </a:r>
          </a:p>
          <a:p>
            <a:pPr lvl="1"/>
            <a:endParaRPr lang="en-US" dirty="0" smtClean="0"/>
          </a:p>
        </p:txBody>
      </p:sp>
    </p:spTree>
    <p:extLst>
      <p:ext uri="{BB962C8B-B14F-4D97-AF65-F5344CB8AC3E}">
        <p14:creationId xmlns:p14="http://schemas.microsoft.com/office/powerpoint/2010/main" val="1804094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Commercial Installation</a:t>
            </a:r>
            <a:endParaRPr lang="en-US" dirty="0"/>
          </a:p>
        </p:txBody>
      </p:sp>
      <p:pic>
        <p:nvPicPr>
          <p:cNvPr id="3075" name="Picture 3" descr="N:\PROGRAMS\TRANSPORTATION\_Resource Library\EV Infrastructure\Photo Library\Poway DCFC\IMG_20151004_1825371_rewi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464596" cy="484844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flipV="1">
            <a:off x="7162800" y="5181600"/>
            <a:ext cx="9144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8077200" y="5218361"/>
            <a:ext cx="990600" cy="523220"/>
          </a:xfrm>
          <a:prstGeom prst="rect">
            <a:avLst/>
          </a:prstGeom>
          <a:noFill/>
        </p:spPr>
        <p:txBody>
          <a:bodyPr wrap="square" rtlCol="0">
            <a:spAutoFit/>
          </a:bodyPr>
          <a:lstStyle/>
          <a:p>
            <a:r>
              <a:rPr lang="en-US" sz="1400" dirty="0" smtClean="0"/>
              <a:t>Physical protection</a:t>
            </a:r>
            <a:endParaRPr lang="en-US" sz="1400" dirty="0"/>
          </a:p>
        </p:txBody>
      </p:sp>
      <p:cxnSp>
        <p:nvCxnSpPr>
          <p:cNvPr id="13" name="Straight Arrow Connector 12"/>
          <p:cNvCxnSpPr/>
          <p:nvPr/>
        </p:nvCxnSpPr>
        <p:spPr>
          <a:xfrm>
            <a:off x="864781" y="2496436"/>
            <a:ext cx="1224516" cy="5515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24809" y="1911661"/>
            <a:ext cx="1676400" cy="584775"/>
          </a:xfrm>
          <a:prstGeom prst="rect">
            <a:avLst/>
          </a:prstGeom>
          <a:noFill/>
        </p:spPr>
        <p:txBody>
          <a:bodyPr wrap="square" rtlCol="0">
            <a:spAutoFit/>
          </a:bodyPr>
          <a:lstStyle/>
          <a:p>
            <a:r>
              <a:rPr lang="en-US" sz="1600" dirty="0" smtClean="0"/>
              <a:t>SDG&amp;E Transformer</a:t>
            </a:r>
            <a:endParaRPr lang="en-US" sz="1600" dirty="0"/>
          </a:p>
        </p:txBody>
      </p:sp>
      <p:cxnSp>
        <p:nvCxnSpPr>
          <p:cNvPr id="20" name="Straight Arrow Connector 19"/>
          <p:cNvCxnSpPr/>
          <p:nvPr/>
        </p:nvCxnSpPr>
        <p:spPr>
          <a:xfrm flipH="1">
            <a:off x="5913034" y="1371600"/>
            <a:ext cx="279546" cy="156389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flipH="1">
            <a:off x="4038600" y="1752600"/>
            <a:ext cx="228600" cy="11660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3613298" y="864370"/>
            <a:ext cx="1676400" cy="584775"/>
          </a:xfrm>
          <a:prstGeom prst="rect">
            <a:avLst/>
          </a:prstGeom>
          <a:noFill/>
        </p:spPr>
        <p:txBody>
          <a:bodyPr wrap="square" rtlCol="0">
            <a:spAutoFit/>
          </a:bodyPr>
          <a:lstStyle/>
          <a:p>
            <a:r>
              <a:rPr lang="en-US" sz="1600" dirty="0" smtClean="0"/>
              <a:t>Meter Pedestal Panel</a:t>
            </a:r>
            <a:endParaRPr lang="en-US" sz="1600" dirty="0"/>
          </a:p>
        </p:txBody>
      </p:sp>
      <p:sp>
        <p:nvSpPr>
          <p:cNvPr id="30" name="TextBox 29"/>
          <p:cNvSpPr txBox="1"/>
          <p:nvPr/>
        </p:nvSpPr>
        <p:spPr>
          <a:xfrm>
            <a:off x="5637185" y="855548"/>
            <a:ext cx="1676400" cy="584775"/>
          </a:xfrm>
          <a:prstGeom prst="rect">
            <a:avLst/>
          </a:prstGeom>
          <a:noFill/>
        </p:spPr>
        <p:txBody>
          <a:bodyPr wrap="square" rtlCol="0">
            <a:spAutoFit/>
          </a:bodyPr>
          <a:lstStyle/>
          <a:p>
            <a:r>
              <a:rPr lang="en-US" sz="1600" dirty="0" smtClean="0"/>
              <a:t>Step-up Transformer</a:t>
            </a:r>
            <a:endParaRPr lang="en-US" sz="1600" dirty="0"/>
          </a:p>
        </p:txBody>
      </p:sp>
      <p:sp>
        <p:nvSpPr>
          <p:cNvPr id="31" name="TextBox 30"/>
          <p:cNvSpPr txBox="1"/>
          <p:nvPr/>
        </p:nvSpPr>
        <p:spPr>
          <a:xfrm>
            <a:off x="6629400" y="1794099"/>
            <a:ext cx="1676400" cy="584775"/>
          </a:xfrm>
          <a:prstGeom prst="rect">
            <a:avLst/>
          </a:prstGeom>
          <a:noFill/>
        </p:spPr>
        <p:txBody>
          <a:bodyPr wrap="square" rtlCol="0">
            <a:spAutoFit/>
          </a:bodyPr>
          <a:lstStyle/>
          <a:p>
            <a:r>
              <a:rPr lang="en-US" sz="1600" dirty="0" smtClean="0"/>
              <a:t>Disconnect w/in line of sight</a:t>
            </a:r>
            <a:endParaRPr lang="en-US" sz="1600" dirty="0"/>
          </a:p>
        </p:txBody>
      </p:sp>
      <p:cxnSp>
        <p:nvCxnSpPr>
          <p:cNvPr id="32" name="Straight Arrow Connector 31"/>
          <p:cNvCxnSpPr/>
          <p:nvPr/>
        </p:nvCxnSpPr>
        <p:spPr>
          <a:xfrm flipH="1">
            <a:off x="6328588" y="2159963"/>
            <a:ext cx="300812" cy="132441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01211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Installation- Indoor Garage</a:t>
            </a:r>
            <a:endParaRPr lang="en-US" dirty="0"/>
          </a:p>
        </p:txBody>
      </p:sp>
      <p:cxnSp>
        <p:nvCxnSpPr>
          <p:cNvPr id="6" name="Straight Connector 5"/>
          <p:cNvCxnSpPr/>
          <p:nvPr/>
        </p:nvCxnSpPr>
        <p:spPr>
          <a:xfrm>
            <a:off x="1447800" y="3200400"/>
            <a:ext cx="68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1465521" y="4495800"/>
            <a:ext cx="68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1761461" y="3233264"/>
            <a:ext cx="0" cy="126253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381000" y="3481517"/>
            <a:ext cx="1219200" cy="646331"/>
          </a:xfrm>
          <a:prstGeom prst="rect">
            <a:avLst/>
          </a:prstGeom>
          <a:noFill/>
        </p:spPr>
        <p:txBody>
          <a:bodyPr wrap="square" rtlCol="0">
            <a:spAutoFit/>
          </a:bodyPr>
          <a:lstStyle/>
          <a:p>
            <a:r>
              <a:rPr lang="en-US" dirty="0" smtClean="0"/>
              <a:t>Vertical clearance</a:t>
            </a:r>
            <a:endParaRPr lang="en-US" dirty="0"/>
          </a:p>
        </p:txBody>
      </p:sp>
      <p:pic>
        <p:nvPicPr>
          <p:cNvPr id="5123" name="Picture 3" descr="N:\PROGRAMS\TRANSPORTATION\_Resource Library\EV Infrastructure\Photo Library\YMCA MG_20160211_1925492_rewi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481"/>
          <a:stretch/>
        </p:blipFill>
        <p:spPr bwMode="auto">
          <a:xfrm>
            <a:off x="2178788" y="914400"/>
            <a:ext cx="5061098" cy="53644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21076" y="2514600"/>
            <a:ext cx="571500" cy="96691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3810000" y="4267201"/>
            <a:ext cx="381000" cy="8381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2971800" y="5257562"/>
            <a:ext cx="20574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Second </a:t>
            </a:r>
            <a:r>
              <a:rPr lang="en-US" sz="1400" dirty="0"/>
              <a:t>junction box for future EV charger</a:t>
            </a:r>
          </a:p>
          <a:p>
            <a:endParaRPr lang="en-US" sz="1400" dirty="0"/>
          </a:p>
        </p:txBody>
      </p:sp>
    </p:spTree>
    <p:extLst>
      <p:ext uri="{BB962C8B-B14F-4D97-AF65-F5344CB8AC3E}">
        <p14:creationId xmlns:p14="http://schemas.microsoft.com/office/powerpoint/2010/main" val="3977170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Infrastructure </a:t>
            </a:r>
            <a:endParaRPr lang="en-US"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901311" cy="294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N:\PROGRAMS\TRANSPORTATION\_Resource Library\EV Infrastructure\Photo Library\County of SD Garage.jpg"/>
          <p:cNvPicPr>
            <a:picLocks noChangeAspect="1" noChangeArrowheads="1"/>
          </p:cNvPicPr>
          <p:nvPr/>
        </p:nvPicPr>
        <p:blipFill rotWithShape="1">
          <a:blip r:embed="rId4">
            <a:extLst>
              <a:ext uri="{28A0092B-C50C-407E-A947-70E740481C1C}">
                <a14:useLocalDpi xmlns:a14="http://schemas.microsoft.com/office/drawing/2010/main" val="0"/>
              </a:ext>
            </a:extLst>
          </a:blip>
          <a:srcRect l="25738"/>
          <a:stretch/>
        </p:blipFill>
        <p:spPr bwMode="auto">
          <a:xfrm>
            <a:off x="0" y="893135"/>
            <a:ext cx="588511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18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EV Infrastructure Requirements</a:t>
            </a:r>
            <a:endParaRPr lang="en-US" dirty="0"/>
          </a:p>
        </p:txBody>
      </p:sp>
      <p:pic>
        <p:nvPicPr>
          <p:cNvPr id="7"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71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CALGreen</a:t>
            </a:r>
            <a:r>
              <a:rPr lang="en-US" dirty="0" smtClean="0"/>
              <a:t> Non-Residential Requirements</a:t>
            </a:r>
            <a:endParaRPr lang="en-US" dirty="0"/>
          </a:p>
        </p:txBody>
      </p:sp>
      <p:sp>
        <p:nvSpPr>
          <p:cNvPr id="3" name="Content Placeholder 2"/>
          <p:cNvSpPr>
            <a:spLocks noGrp="1"/>
          </p:cNvSpPr>
          <p:nvPr>
            <p:ph idx="1"/>
          </p:nvPr>
        </p:nvSpPr>
        <p:spPr/>
        <p:txBody>
          <a:bodyPr/>
          <a:lstStyle/>
          <a:p>
            <a:r>
              <a:rPr lang="en-US" dirty="0" smtClean="0"/>
              <a:t>For non-residential new construction only</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7905750"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082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CALGreen</a:t>
            </a:r>
            <a:r>
              <a:rPr lang="en-US" dirty="0" smtClean="0"/>
              <a:t> Residential Requirements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5048" y="3968882"/>
            <a:ext cx="4829175" cy="261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7457"/>
            <a:ext cx="6068271" cy="182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81200" y="3505200"/>
            <a:ext cx="6296871" cy="433004"/>
          </a:xfrm>
          <a:prstGeom prst="rect">
            <a:avLst/>
          </a:prstGeom>
        </p:spPr>
        <p:txBody>
          <a:bodyPr wrap="square">
            <a:spAutoFit/>
          </a:bodyPr>
          <a:lstStyle/>
          <a:p>
            <a:pPr>
              <a:lnSpc>
                <a:spcPct val="80000"/>
              </a:lnSpc>
              <a:spcBef>
                <a:spcPct val="20000"/>
              </a:spcBef>
            </a:pPr>
            <a:r>
              <a:rPr lang="en-US" sz="2700" dirty="0" smtClean="0">
                <a:solidFill>
                  <a:srgbClr val="005997"/>
                </a:solidFill>
                <a:latin typeface="Calibri" panose="020F0502020204030204" pitchFamily="34" charset="0"/>
              </a:rPr>
              <a:t>Multi-family New Construction</a:t>
            </a:r>
            <a:endParaRPr lang="en-US" sz="2700" dirty="0">
              <a:solidFill>
                <a:srgbClr val="005997"/>
              </a:solidFill>
              <a:latin typeface="Calibri" panose="020F0502020204030204" pitchFamily="34" charset="0"/>
            </a:endParaRPr>
          </a:p>
        </p:txBody>
      </p:sp>
      <p:sp>
        <p:nvSpPr>
          <p:cNvPr id="7" name="Rectangle 6"/>
          <p:cNvSpPr/>
          <p:nvPr/>
        </p:nvSpPr>
        <p:spPr>
          <a:xfrm>
            <a:off x="1828800" y="1124795"/>
            <a:ext cx="5015345" cy="424732"/>
          </a:xfrm>
          <a:prstGeom prst="rect">
            <a:avLst/>
          </a:prstGeom>
        </p:spPr>
        <p:txBody>
          <a:bodyPr wrap="square">
            <a:spAutoFit/>
          </a:bodyPr>
          <a:lstStyle/>
          <a:p>
            <a:pPr>
              <a:lnSpc>
                <a:spcPct val="80000"/>
              </a:lnSpc>
              <a:spcBef>
                <a:spcPct val="20000"/>
              </a:spcBef>
            </a:pPr>
            <a:r>
              <a:rPr lang="en-US" sz="2700" dirty="0" smtClean="0">
                <a:solidFill>
                  <a:srgbClr val="005997"/>
                </a:solidFill>
                <a:latin typeface="Calibri" panose="020F0502020204030204" pitchFamily="34" charset="0"/>
              </a:rPr>
              <a:t>Single family New </a:t>
            </a:r>
            <a:r>
              <a:rPr lang="en-US" sz="2700" dirty="0">
                <a:solidFill>
                  <a:srgbClr val="005997"/>
                </a:solidFill>
                <a:latin typeface="Calibri" panose="020F0502020204030204" pitchFamily="34" charset="0"/>
              </a:rPr>
              <a:t>C</a:t>
            </a:r>
            <a:r>
              <a:rPr lang="en-US" sz="2700" dirty="0" smtClean="0">
                <a:solidFill>
                  <a:srgbClr val="005997"/>
                </a:solidFill>
                <a:latin typeface="Calibri" panose="020F0502020204030204" pitchFamily="34" charset="0"/>
              </a:rPr>
              <a:t>onstruction</a:t>
            </a:r>
          </a:p>
        </p:txBody>
      </p:sp>
    </p:spTree>
    <p:extLst>
      <p:ext uri="{BB962C8B-B14F-4D97-AF65-F5344CB8AC3E}">
        <p14:creationId xmlns:p14="http://schemas.microsoft.com/office/powerpoint/2010/main" val="3832227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9374"/>
            <a:ext cx="8229600" cy="869692"/>
          </a:xfrm>
        </p:spPr>
        <p:txBody>
          <a:bodyPr>
            <a:noAutofit/>
          </a:bodyPr>
          <a:lstStyle/>
          <a:p>
            <a:r>
              <a:rPr lang="en-US" dirty="0" smtClean="0"/>
              <a:t>EVCS for </a:t>
            </a:r>
            <a:r>
              <a:rPr lang="en-US" dirty="0"/>
              <a:t>Public and Common Use</a:t>
            </a:r>
            <a:br>
              <a:rPr lang="en-US" dirty="0"/>
            </a:br>
            <a:endParaRPr lang="en-US"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3465" y="1482209"/>
            <a:ext cx="8127962" cy="403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8721" y="5486400"/>
            <a:ext cx="7848600" cy="646331"/>
          </a:xfrm>
          <a:prstGeom prst="rect">
            <a:avLst/>
          </a:prstGeom>
        </p:spPr>
        <p:txBody>
          <a:bodyPr wrap="square">
            <a:spAutoFit/>
          </a:bodyPr>
          <a:lstStyle/>
          <a:p>
            <a:r>
              <a:rPr lang="en-US" dirty="0"/>
              <a:t>The number of charging ports that can simultaneously charge vehicles is considered the number of EVCS at a facility for regulatory purposes</a:t>
            </a:r>
          </a:p>
        </p:txBody>
      </p:sp>
      <p:sp>
        <p:nvSpPr>
          <p:cNvPr id="6" name="Rectangle 5"/>
          <p:cNvSpPr/>
          <p:nvPr/>
        </p:nvSpPr>
        <p:spPr>
          <a:xfrm>
            <a:off x="398721" y="1053360"/>
            <a:ext cx="7848600" cy="369332"/>
          </a:xfrm>
          <a:prstGeom prst="rect">
            <a:avLst/>
          </a:prstGeom>
        </p:spPr>
        <p:txBody>
          <a:bodyPr wrap="square">
            <a:spAutoFit/>
          </a:bodyPr>
          <a:lstStyle/>
          <a:p>
            <a:r>
              <a:rPr lang="en-US" u="sng" dirty="0" smtClean="0"/>
              <a:t>Table 11B-228.3.2.1</a:t>
            </a:r>
            <a:endParaRPr lang="en-US" u="sng" dirty="0"/>
          </a:p>
        </p:txBody>
      </p:sp>
    </p:spTree>
    <p:extLst>
      <p:ext uri="{BB962C8B-B14F-4D97-AF65-F5344CB8AC3E}">
        <p14:creationId xmlns:p14="http://schemas.microsoft.com/office/powerpoint/2010/main" val="275400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21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Accessibility for EV Charging</a:t>
            </a:r>
            <a:endParaRPr lang="en-US" dirty="0"/>
          </a:p>
        </p:txBody>
      </p:sp>
    </p:spTree>
    <p:extLst>
      <p:ext uri="{BB962C8B-B14F-4D97-AF65-F5344CB8AC3E}">
        <p14:creationId xmlns:p14="http://schemas.microsoft.com/office/powerpoint/2010/main" val="1362939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a:t>
            </a:r>
            <a:endParaRPr lang="en-US" dirty="0"/>
          </a:p>
        </p:txBody>
      </p:sp>
      <p:sp>
        <p:nvSpPr>
          <p:cNvPr id="3" name="Content Placeholder 2"/>
          <p:cNvSpPr>
            <a:spLocks noGrp="1"/>
          </p:cNvSpPr>
          <p:nvPr>
            <p:ph idx="1"/>
          </p:nvPr>
        </p:nvSpPr>
        <p:spPr>
          <a:xfrm>
            <a:off x="304800" y="1143000"/>
            <a:ext cx="8229600" cy="4983163"/>
          </a:xfrm>
        </p:spPr>
        <p:txBody>
          <a:bodyPr>
            <a:normAutofit fontScale="92500" lnSpcReduction="20000"/>
          </a:bodyPr>
          <a:lstStyle/>
          <a:p>
            <a:r>
              <a:rPr lang="en-US" dirty="0"/>
              <a:t>EVCS guidelines and checklists</a:t>
            </a:r>
          </a:p>
          <a:p>
            <a:r>
              <a:rPr lang="en-US" dirty="0"/>
              <a:t>Clear and consistent website info</a:t>
            </a:r>
          </a:p>
          <a:p>
            <a:r>
              <a:rPr lang="en-US" dirty="0"/>
              <a:t>Standardization of EVCS building codes and installation requirements</a:t>
            </a:r>
          </a:p>
          <a:p>
            <a:r>
              <a:rPr lang="en-US" dirty="0"/>
              <a:t>Adoption of voluntary </a:t>
            </a:r>
            <a:r>
              <a:rPr lang="en-US" dirty="0" err="1"/>
              <a:t>CALGreen</a:t>
            </a:r>
            <a:r>
              <a:rPr lang="en-US" dirty="0"/>
              <a:t> codes</a:t>
            </a:r>
          </a:p>
          <a:p>
            <a:r>
              <a:rPr lang="en-US" dirty="0"/>
              <a:t>Online permitting and inspection </a:t>
            </a:r>
            <a:r>
              <a:rPr lang="en-US" dirty="0" smtClean="0"/>
              <a:t>services</a:t>
            </a:r>
          </a:p>
          <a:p>
            <a:r>
              <a:rPr lang="en-US" dirty="0" smtClean="0"/>
              <a:t>Permit application for EVCS</a:t>
            </a:r>
          </a:p>
          <a:p>
            <a:pPr lvl="1"/>
            <a:r>
              <a:rPr lang="en-US" dirty="0"/>
              <a:t>S</a:t>
            </a:r>
            <a:r>
              <a:rPr lang="en-US" dirty="0" smtClean="0"/>
              <a:t>pecific</a:t>
            </a:r>
            <a:r>
              <a:rPr lang="en-US" dirty="0"/>
              <a:t>, fillable </a:t>
            </a:r>
            <a:r>
              <a:rPr lang="en-US" dirty="0" smtClean="0"/>
              <a:t>application</a:t>
            </a:r>
          </a:p>
          <a:p>
            <a:r>
              <a:rPr lang="en-US" dirty="0" smtClean="0"/>
              <a:t>Incentives for permit fees and installations</a:t>
            </a:r>
          </a:p>
          <a:p>
            <a:pPr lvl="1"/>
            <a:r>
              <a:rPr lang="en-US" dirty="0" smtClean="0"/>
              <a:t>EVCS financing </a:t>
            </a:r>
            <a:r>
              <a:rPr lang="en-US" dirty="0"/>
              <a:t>p</a:t>
            </a:r>
            <a:r>
              <a:rPr lang="en-US" dirty="0" smtClean="0"/>
              <a:t>rograms</a:t>
            </a:r>
          </a:p>
          <a:p>
            <a:r>
              <a:rPr lang="en-US" dirty="0" smtClean="0"/>
              <a:t>Training for electrical contractors</a:t>
            </a:r>
          </a:p>
        </p:txBody>
      </p:sp>
    </p:spTree>
    <p:extLst>
      <p:ext uri="{BB962C8B-B14F-4D97-AF65-F5344CB8AC3E}">
        <p14:creationId xmlns:p14="http://schemas.microsoft.com/office/powerpoint/2010/main" val="885377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2" name="Title 1"/>
          <p:cNvSpPr>
            <a:spLocks noGrp="1"/>
          </p:cNvSpPr>
          <p:nvPr>
            <p:ph type="title"/>
          </p:nvPr>
        </p:nvSpPr>
        <p:spPr/>
        <p:txBody>
          <a:bodyPr>
            <a:normAutofit/>
          </a:bodyPr>
          <a:lstStyle/>
          <a:p>
            <a:r>
              <a:rPr lang="en-US" dirty="0" smtClean="0"/>
              <a:t>Growth of the PEV Market in San Diego</a:t>
            </a:r>
            <a:endParaRPr lang="en-US" dirty="0">
              <a:latin typeface="Calibri" panose="020F0502020204030204" pitchFamily="34" charset="0"/>
            </a:endParaRPr>
          </a:p>
        </p:txBody>
      </p:sp>
      <p:pic>
        <p:nvPicPr>
          <p:cNvPr id="6" name="Picture 2" descr="M:\MARKETING\Graphics\_LOGOS\Plug-In San Diego\Plug-In_San_Diego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p:cNvGraphicFramePr>
            <a:graphicFrameLocks/>
          </p:cNvGraphicFramePr>
          <p:nvPr>
            <p:extLst>
              <p:ext uri="{D42A27DB-BD31-4B8C-83A1-F6EECF244321}">
                <p14:modId xmlns:p14="http://schemas.microsoft.com/office/powerpoint/2010/main" val="1876276326"/>
              </p:ext>
            </p:extLst>
          </p:nvPr>
        </p:nvGraphicFramePr>
        <p:xfrm>
          <a:off x="381000" y="1219200"/>
          <a:ext cx="8256520" cy="47221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8369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Assistance: EV Expert</a:t>
            </a:r>
            <a:endParaRPr lang="en-US" dirty="0"/>
          </a:p>
        </p:txBody>
      </p:sp>
      <p:sp>
        <p:nvSpPr>
          <p:cNvPr id="3" name="Content Placeholder 2"/>
          <p:cNvSpPr>
            <a:spLocks noGrp="1"/>
          </p:cNvSpPr>
          <p:nvPr>
            <p:ph idx="1"/>
          </p:nvPr>
        </p:nvSpPr>
        <p:spPr>
          <a:xfrm>
            <a:off x="270412" y="1119115"/>
            <a:ext cx="5743112" cy="5305747"/>
          </a:xfrm>
        </p:spPr>
        <p:txBody>
          <a:bodyPr>
            <a:normAutofit/>
          </a:bodyPr>
          <a:lstStyle/>
          <a:p>
            <a:r>
              <a:rPr lang="en-US" dirty="0" smtClean="0"/>
              <a:t>Technical infrastructure questions </a:t>
            </a:r>
          </a:p>
          <a:p>
            <a:r>
              <a:rPr lang="en-US" dirty="0" smtClean="0"/>
              <a:t>Call/email or set up an </a:t>
            </a:r>
            <a:br>
              <a:rPr lang="en-US" dirty="0" smtClean="0"/>
            </a:br>
            <a:r>
              <a:rPr lang="en-US" dirty="0" smtClean="0"/>
              <a:t>in-person meeting</a:t>
            </a:r>
          </a:p>
          <a:p>
            <a:r>
              <a:rPr lang="en-US" dirty="0" smtClean="0"/>
              <a:t>EV Expert FAQ </a:t>
            </a:r>
          </a:p>
          <a:p>
            <a:pPr marL="0" indent="0">
              <a:buNone/>
            </a:pPr>
            <a:r>
              <a:rPr lang="en-US" dirty="0" smtClean="0">
                <a:hlinkClick r:id="rId3"/>
              </a:rPr>
              <a:t>www.energycenter.org/pluginsd</a:t>
            </a:r>
            <a:r>
              <a:rPr lang="en-US" dirty="0" smtClean="0"/>
              <a:t> </a:t>
            </a:r>
            <a:endParaRPr lang="en-US" dirty="0"/>
          </a:p>
          <a:p>
            <a:pPr marL="0" indent="0">
              <a:buNone/>
            </a:pPr>
            <a:r>
              <a:rPr lang="en-US" b="1" dirty="0" smtClean="0"/>
              <a:t>Email </a:t>
            </a:r>
            <a:r>
              <a:rPr lang="en-US" b="1" dirty="0" smtClean="0">
                <a:hlinkClick r:id="rId4"/>
              </a:rPr>
              <a:t>EVexpert@energycenter.org</a:t>
            </a:r>
            <a:endParaRPr lang="en-US" b="1" dirty="0" smtClean="0"/>
          </a:p>
          <a:p>
            <a:pPr marL="0" indent="0">
              <a:buNone/>
            </a:pPr>
            <a:r>
              <a:rPr lang="en-US" b="1" dirty="0" smtClean="0"/>
              <a:t>Phone (866) 967-5816</a:t>
            </a:r>
          </a:p>
          <a:p>
            <a:pPr lvl="1"/>
            <a:endParaRPr lang="en-US"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070758"/>
            <a:ext cx="1994302" cy="2988700"/>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059458"/>
            <a:ext cx="3087445" cy="205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110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itle 1"/>
          <p:cNvSpPr txBox="1">
            <a:spLocks/>
          </p:cNvSpPr>
          <p:nvPr/>
        </p:nvSpPr>
        <p:spPr>
          <a:xfrm>
            <a:off x="304800" y="0"/>
            <a:ext cx="8229600" cy="8696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309" y="6299628"/>
            <a:ext cx="1801091" cy="450273"/>
          </a:xfrm>
          <a:prstGeom prst="rect">
            <a:avLst/>
          </a:prstGeom>
        </p:spPr>
      </p:pic>
      <p:sp>
        <p:nvSpPr>
          <p:cNvPr id="6" name="Content Placeholder 2"/>
          <p:cNvSpPr txBox="1">
            <a:spLocks/>
          </p:cNvSpPr>
          <p:nvPr/>
        </p:nvSpPr>
        <p:spPr>
          <a:xfrm>
            <a:off x="533400" y="2357945"/>
            <a:ext cx="5263286" cy="20193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smtClean="0"/>
              <a:t>Thank you to the San Diego Regional Clean Cities Coalition for providing breakfast</a:t>
            </a:r>
            <a:endParaRPr lang="en-US" b="1" i="1" dirty="0" smtClean="0"/>
          </a:p>
          <a:p>
            <a:pPr lvl="1"/>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946" y="1986099"/>
            <a:ext cx="2564704" cy="291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883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Discussion</a:t>
            </a:r>
            <a:endParaRPr lang="en-US" dirty="0"/>
          </a:p>
        </p:txBody>
      </p:sp>
      <p:sp>
        <p:nvSpPr>
          <p:cNvPr id="3" name="Title 1"/>
          <p:cNvSpPr txBox="1">
            <a:spLocks/>
          </p:cNvSpPr>
          <p:nvPr/>
        </p:nvSpPr>
        <p:spPr>
          <a:xfrm>
            <a:off x="457200" y="0"/>
            <a:ext cx="8229600" cy="8696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309" y="6299628"/>
            <a:ext cx="1801091" cy="450273"/>
          </a:xfrm>
          <a:prstGeom prst="rect">
            <a:avLst/>
          </a:prstGeom>
        </p:spPr>
      </p:pic>
      <p:sp>
        <p:nvSpPr>
          <p:cNvPr id="7" name="Content Placeholder 2"/>
          <p:cNvSpPr txBox="1">
            <a:spLocks/>
          </p:cNvSpPr>
          <p:nvPr/>
        </p:nvSpPr>
        <p:spPr>
          <a:xfrm>
            <a:off x="762000" y="3182975"/>
            <a:ext cx="7620000" cy="22098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smtClean="0"/>
          </a:p>
          <a:p>
            <a:pPr marL="0" indent="0">
              <a:buNone/>
            </a:pPr>
            <a:r>
              <a:rPr lang="en-US" dirty="0"/>
              <a:t>Allison Wood, </a:t>
            </a:r>
            <a:r>
              <a:rPr lang="en-US" dirty="0" smtClean="0">
                <a:hlinkClick r:id="rId4"/>
              </a:rPr>
              <a:t>Allison.Wood@sandag.org</a:t>
            </a:r>
            <a:r>
              <a:rPr lang="en-US" dirty="0" smtClean="0"/>
              <a:t> </a:t>
            </a:r>
          </a:p>
          <a:p>
            <a:pPr marL="0" indent="0">
              <a:buNone/>
            </a:pPr>
            <a:r>
              <a:rPr lang="en-US" dirty="0" smtClean="0"/>
              <a:t>Kevin Wood, </a:t>
            </a:r>
            <a:r>
              <a:rPr lang="en-US" dirty="0" smtClean="0">
                <a:hlinkClick r:id="rId5"/>
              </a:rPr>
              <a:t>kevin.wood@energycenter.org</a:t>
            </a:r>
            <a:endParaRPr lang="en-US" dirty="0" smtClean="0"/>
          </a:p>
          <a:p>
            <a:pPr marL="0" indent="0">
              <a:buNone/>
            </a:pPr>
            <a:r>
              <a:rPr lang="en-US" dirty="0" smtClean="0"/>
              <a:t>Candace Chu, </a:t>
            </a:r>
            <a:r>
              <a:rPr lang="en-US" dirty="0" smtClean="0">
                <a:hlinkClick r:id="rId6"/>
              </a:rPr>
              <a:t>candace.chu@energycenter.org</a:t>
            </a:r>
            <a:r>
              <a:rPr lang="en-US" dirty="0" smtClean="0"/>
              <a:t> </a:t>
            </a:r>
          </a:p>
          <a:p>
            <a:pPr marL="0" indent="0">
              <a:buNone/>
            </a:pPr>
            <a:r>
              <a:rPr lang="en-US" dirty="0" smtClean="0"/>
              <a:t>Andy Hoskinson, </a:t>
            </a:r>
            <a:r>
              <a:rPr lang="en-US" dirty="0" smtClean="0">
                <a:hlinkClick r:id="rId7"/>
              </a:rPr>
              <a:t>andy.hoskinson@energycenter.org</a:t>
            </a:r>
            <a:r>
              <a:rPr lang="en-US" dirty="0" smtClean="0"/>
              <a:t> </a:t>
            </a:r>
          </a:p>
          <a:p>
            <a:pPr lvl="1"/>
            <a:endParaRPr lang="en-US" dirty="0"/>
          </a:p>
        </p:txBody>
      </p:sp>
      <p:pic>
        <p:nvPicPr>
          <p:cNvPr id="8" name="Picture 2" descr="M:\MARKETING\Graphics\_LOGOS\Plug-In San Diego\Plug-In_San_Diego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0" y="1676400"/>
            <a:ext cx="3407003" cy="178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304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Electric  Vehicles 101</a:t>
            </a:r>
            <a:endParaRPr lang="en-US" dirty="0"/>
          </a:p>
        </p:txBody>
      </p:sp>
      <p:pic>
        <p:nvPicPr>
          <p:cNvPr id="7"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3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6" name="Title 5"/>
          <p:cNvSpPr>
            <a:spLocks noGrp="1"/>
          </p:cNvSpPr>
          <p:nvPr>
            <p:ph type="title"/>
          </p:nvPr>
        </p:nvSpPr>
        <p:spPr/>
        <p:txBody>
          <a:bodyPr/>
          <a:lstStyle/>
          <a:p>
            <a:r>
              <a:rPr lang="en-US" dirty="0" smtClean="0">
                <a:latin typeface="Calibri" panose="020F0502020204030204" pitchFamily="34" charset="0"/>
              </a:rPr>
              <a:t>Plug-in Electric Vehicles (PEVs)</a:t>
            </a:r>
            <a:endParaRPr lang="en-US" dirty="0">
              <a:latin typeface="Calibri" panose="020F0502020204030204" pitchFamily="34" charset="0"/>
            </a:endParaRPr>
          </a:p>
        </p:txBody>
      </p:sp>
      <p:sp>
        <p:nvSpPr>
          <p:cNvPr id="7" name="Content Placeholder 6"/>
          <p:cNvSpPr>
            <a:spLocks noGrp="1"/>
          </p:cNvSpPr>
          <p:nvPr>
            <p:ph idx="1"/>
          </p:nvPr>
        </p:nvSpPr>
        <p:spPr>
          <a:xfrm>
            <a:off x="304800" y="1143001"/>
            <a:ext cx="8229600" cy="2133599"/>
          </a:xfrm>
        </p:spPr>
        <p:txBody>
          <a:bodyPr>
            <a:normAutofit lnSpcReduction="10000"/>
          </a:bodyPr>
          <a:lstStyle/>
          <a:p>
            <a:pPr marL="0" indent="0">
              <a:buNone/>
            </a:pPr>
            <a:r>
              <a:rPr lang="en-US" sz="3500" b="1" dirty="0">
                <a:latin typeface="Calibri" panose="020F0502020204030204" pitchFamily="34" charset="0"/>
              </a:rPr>
              <a:t>Battery Electric Vehicles</a:t>
            </a:r>
          </a:p>
          <a:p>
            <a:pPr lvl="1">
              <a:buFont typeface="Arial" panose="020B0604020202020204" pitchFamily="34" charset="0"/>
              <a:buChar char="•"/>
            </a:pPr>
            <a:r>
              <a:rPr lang="en-US" sz="2400" dirty="0">
                <a:latin typeface="Calibri" panose="020F0502020204030204" pitchFamily="34" charset="0"/>
              </a:rPr>
              <a:t>All electric, zero-emissions</a:t>
            </a:r>
          </a:p>
          <a:p>
            <a:pPr lvl="1">
              <a:buFont typeface="Arial" panose="020B0604020202020204" pitchFamily="34" charset="0"/>
              <a:buChar char="•"/>
            </a:pPr>
            <a:r>
              <a:rPr lang="en-US" sz="2400" dirty="0" smtClean="0">
                <a:latin typeface="Calibri" panose="020F0502020204030204" pitchFamily="34" charset="0"/>
              </a:rPr>
              <a:t>16 models available*</a:t>
            </a:r>
          </a:p>
          <a:p>
            <a:pPr lvl="1">
              <a:buFont typeface="Arial" panose="020B0604020202020204" pitchFamily="34" charset="0"/>
              <a:buChar char="•"/>
            </a:pPr>
            <a:r>
              <a:rPr lang="en-US" sz="2400" dirty="0" smtClean="0">
                <a:latin typeface="Calibri" panose="020F0502020204030204" pitchFamily="34" charset="0"/>
              </a:rPr>
              <a:t>Examples: Nissan Leaf, </a:t>
            </a:r>
            <a:br>
              <a:rPr lang="en-US" sz="2400" dirty="0" smtClean="0">
                <a:latin typeface="Calibri" panose="020F0502020204030204" pitchFamily="34" charset="0"/>
              </a:rPr>
            </a:br>
            <a:r>
              <a:rPr lang="en-US" sz="2400" dirty="0" smtClean="0">
                <a:latin typeface="Calibri" panose="020F0502020204030204" pitchFamily="34" charset="0"/>
              </a:rPr>
              <a:t>Tesla Model S, BMW i3</a:t>
            </a:r>
            <a:endParaRPr lang="en-US" sz="2400" dirty="0"/>
          </a:p>
        </p:txBody>
      </p:sp>
      <p:sp>
        <p:nvSpPr>
          <p:cNvPr id="12" name="Content Placeholder 6"/>
          <p:cNvSpPr txBox="1">
            <a:spLocks/>
          </p:cNvSpPr>
          <p:nvPr/>
        </p:nvSpPr>
        <p:spPr>
          <a:xfrm>
            <a:off x="304800" y="3505201"/>
            <a:ext cx="8229600" cy="21335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5997"/>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5997"/>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5997"/>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5997"/>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5997"/>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500" b="1" dirty="0" smtClean="0">
                <a:latin typeface="Calibri" panose="020F0502020204030204" pitchFamily="34" charset="0"/>
              </a:rPr>
              <a:t>Plug-in Hybrid Electric Vehicles</a:t>
            </a:r>
          </a:p>
          <a:p>
            <a:pPr lvl="1">
              <a:buFont typeface="Arial" panose="020B0604020202020204" pitchFamily="34" charset="0"/>
              <a:buChar char="•"/>
            </a:pPr>
            <a:r>
              <a:rPr lang="en-US" sz="2400" dirty="0" smtClean="0">
                <a:latin typeface="Calibri" panose="020F0502020204030204" pitchFamily="34" charset="0"/>
              </a:rPr>
              <a:t>Electric battery and gasoline</a:t>
            </a:r>
          </a:p>
          <a:p>
            <a:pPr lvl="1">
              <a:buFont typeface="Arial" panose="020B0604020202020204" pitchFamily="34" charset="0"/>
              <a:buChar char="•"/>
            </a:pPr>
            <a:r>
              <a:rPr lang="en-US" sz="2400" dirty="0" smtClean="0">
                <a:latin typeface="Calibri" panose="020F0502020204030204" pitchFamily="34" charset="0"/>
              </a:rPr>
              <a:t>10 models available*</a:t>
            </a:r>
          </a:p>
          <a:p>
            <a:pPr lvl="1">
              <a:buFont typeface="Arial" panose="020B0604020202020204" pitchFamily="34" charset="0"/>
              <a:buChar char="•"/>
            </a:pPr>
            <a:r>
              <a:rPr lang="en-US" sz="2400" dirty="0" smtClean="0">
                <a:latin typeface="Calibri" panose="020F0502020204030204" pitchFamily="34" charset="0"/>
              </a:rPr>
              <a:t>Examples: Chevrolet Volt, </a:t>
            </a:r>
            <a:br>
              <a:rPr lang="en-US" sz="2400" dirty="0" smtClean="0">
                <a:latin typeface="Calibri" panose="020F0502020204030204" pitchFamily="34" charset="0"/>
              </a:rPr>
            </a:br>
            <a:r>
              <a:rPr lang="en-US" sz="2400" dirty="0" smtClean="0">
                <a:latin typeface="Calibri" panose="020F0502020204030204" pitchFamily="34" charset="0"/>
              </a:rPr>
              <a:t>Toyota Plug-in Prius</a:t>
            </a:r>
            <a:endParaRPr lang="en-US" sz="2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228" y="1600200"/>
            <a:ext cx="3702095" cy="159987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228" y="4048824"/>
            <a:ext cx="4267200" cy="1598836"/>
          </a:xfrm>
          <a:prstGeom prst="rect">
            <a:avLst/>
          </a:prstGeom>
        </p:spPr>
      </p:pic>
      <p:pic>
        <p:nvPicPr>
          <p:cNvPr id="14" name="Picture 2" descr="M:\MARKETING\Graphics\_LOGOS\Plug-In San Diego\Plug-In_San_Diego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470" y="6383447"/>
            <a:ext cx="5943600" cy="276999"/>
          </a:xfrm>
          <a:prstGeom prst="rect">
            <a:avLst/>
          </a:prstGeom>
          <a:noFill/>
        </p:spPr>
        <p:txBody>
          <a:bodyPr wrap="square" rtlCol="0">
            <a:spAutoFit/>
          </a:bodyPr>
          <a:lstStyle/>
          <a:p>
            <a:r>
              <a:rPr lang="en-US" sz="1200" dirty="0">
                <a:solidFill>
                  <a:schemeClr val="bg1"/>
                </a:solidFill>
                <a:latin typeface="Calibri" panose="020F0502020204030204" pitchFamily="34" charset="0"/>
              </a:rPr>
              <a:t>*Eligible for </a:t>
            </a:r>
            <a:r>
              <a:rPr lang="en-US" sz="1200" dirty="0" smtClean="0">
                <a:solidFill>
                  <a:schemeClr val="bg1"/>
                </a:solidFill>
                <a:latin typeface="Calibri" panose="020F0502020204030204" pitchFamily="34" charset="0"/>
              </a:rPr>
              <a:t>the California Clean </a:t>
            </a:r>
            <a:r>
              <a:rPr lang="en-US" sz="1200" dirty="0">
                <a:solidFill>
                  <a:schemeClr val="bg1"/>
                </a:solidFill>
                <a:latin typeface="Calibri" panose="020F0502020204030204" pitchFamily="34" charset="0"/>
              </a:rPr>
              <a:t>Vehicle Rebate Program (CVRP)</a:t>
            </a:r>
          </a:p>
        </p:txBody>
      </p:sp>
    </p:spTree>
    <p:extLst>
      <p:ext uri="{BB962C8B-B14F-4D97-AF65-F5344CB8AC3E}">
        <p14:creationId xmlns:p14="http://schemas.microsoft.com/office/powerpoint/2010/main" val="4259871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6" name="Title 5"/>
          <p:cNvSpPr>
            <a:spLocks noGrp="1"/>
          </p:cNvSpPr>
          <p:nvPr>
            <p:ph type="title"/>
          </p:nvPr>
        </p:nvSpPr>
        <p:spPr/>
        <p:txBody>
          <a:bodyPr/>
          <a:lstStyle/>
          <a:p>
            <a:r>
              <a:rPr lang="en-US" dirty="0" smtClean="0"/>
              <a:t>CVRP Rebates in the San Diego Region</a:t>
            </a:r>
            <a:endParaRPr lang="en-US" dirty="0">
              <a:latin typeface="Calibri" panose="020F0502020204030204" pitchFamily="34" charset="0"/>
            </a:endParaRPr>
          </a:p>
        </p:txBody>
      </p:sp>
      <p:pic>
        <p:nvPicPr>
          <p:cNvPr id="14" name="Picture 2" descr="M:\MARKETING\Graphics\_LOGOS\Plug-In San Diego\Plug-In_San_Diego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470" y="6383447"/>
            <a:ext cx="5943600" cy="276999"/>
          </a:xfrm>
          <a:prstGeom prst="rect">
            <a:avLst/>
          </a:prstGeom>
          <a:noFill/>
        </p:spPr>
        <p:txBody>
          <a:bodyPr wrap="square" rtlCol="0">
            <a:spAutoFit/>
          </a:bodyPr>
          <a:lstStyle/>
          <a:p>
            <a:r>
              <a:rPr lang="en-US" sz="1200" dirty="0" smtClean="0">
                <a:solidFill>
                  <a:schemeClr val="bg1"/>
                </a:solidFill>
                <a:latin typeface="Calibri" panose="020F0502020204030204" pitchFamily="34" charset="0"/>
              </a:rPr>
              <a:t>Source: Clean Vehicle Rebate Project Statistics as of April 2016</a:t>
            </a:r>
            <a:endParaRPr lang="en-US" sz="1200" dirty="0">
              <a:solidFill>
                <a:schemeClr val="bg1"/>
              </a:solidFill>
              <a:latin typeface="Calibri" panose="020F050202020403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939061"/>
            <a:ext cx="7812787" cy="525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39382" b="50000"/>
          <a:stretch/>
        </p:blipFill>
        <p:spPr bwMode="auto">
          <a:xfrm>
            <a:off x="1371601" y="1676400"/>
            <a:ext cx="83721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50000" r="51778"/>
          <a:stretch/>
        </p:blipFill>
        <p:spPr bwMode="auto">
          <a:xfrm>
            <a:off x="1371601" y="1945450"/>
            <a:ext cx="666006"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220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6" name="Title 5"/>
          <p:cNvSpPr>
            <a:spLocks noGrp="1"/>
          </p:cNvSpPr>
          <p:nvPr>
            <p:ph type="title"/>
          </p:nvPr>
        </p:nvSpPr>
        <p:spPr/>
        <p:txBody>
          <a:bodyPr/>
          <a:lstStyle/>
          <a:p>
            <a:r>
              <a:rPr lang="en-US" dirty="0" smtClean="0"/>
              <a:t>EVCS in San Diego</a:t>
            </a:r>
            <a:endParaRPr lang="en-US" dirty="0">
              <a:latin typeface="Calibri" panose="020F0502020204030204" pitchFamily="34" charset="0"/>
            </a:endParaRPr>
          </a:p>
        </p:txBody>
      </p:sp>
      <p:pic>
        <p:nvPicPr>
          <p:cNvPr id="14" name="Picture 2" descr="M:\MARKETING\Graphics\_LOGOS\Plug-In San Diego\Plug-In_San_Diego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470" y="6383447"/>
            <a:ext cx="5943600" cy="276999"/>
          </a:xfrm>
          <a:prstGeom prst="rect">
            <a:avLst/>
          </a:prstGeom>
          <a:noFill/>
        </p:spPr>
        <p:txBody>
          <a:bodyPr wrap="square" rtlCol="0">
            <a:spAutoFit/>
          </a:bodyPr>
          <a:lstStyle/>
          <a:p>
            <a:r>
              <a:rPr lang="en-US" sz="1200" dirty="0" smtClean="0">
                <a:solidFill>
                  <a:schemeClr val="bg1"/>
                </a:solidFill>
                <a:latin typeface="Calibri" panose="020F0502020204030204" pitchFamily="34" charset="0"/>
              </a:rPr>
              <a:t>Source: SANDAG </a:t>
            </a:r>
            <a:r>
              <a:rPr lang="en-US" sz="1200" dirty="0" err="1" smtClean="0">
                <a:solidFill>
                  <a:schemeClr val="bg1"/>
                </a:solidFill>
                <a:latin typeface="Calibri" panose="020F0502020204030204" pitchFamily="34" charset="0"/>
              </a:rPr>
              <a:t>InfoBits</a:t>
            </a:r>
            <a:r>
              <a:rPr lang="en-US" sz="1200" dirty="0" smtClean="0">
                <a:solidFill>
                  <a:schemeClr val="bg1"/>
                </a:solidFill>
                <a:latin typeface="Calibri" panose="020F0502020204030204" pitchFamily="34" charset="0"/>
              </a:rPr>
              <a:t>  (2016)</a:t>
            </a:r>
            <a:endParaRPr lang="en-US" sz="1200" dirty="0">
              <a:solidFill>
                <a:schemeClr val="bg1"/>
              </a:solidFill>
              <a:latin typeface="Calibri" panose="020F0502020204030204" pitchFamily="34" charset="0"/>
            </a:endParaRPr>
          </a:p>
        </p:txBody>
      </p:sp>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759" t="1389" r="1401" b="1096"/>
          <a:stretch/>
        </p:blipFill>
        <p:spPr bwMode="auto">
          <a:xfrm>
            <a:off x="4109852" y="0"/>
            <a:ext cx="5011386" cy="687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239370"/>
            <a:ext cx="2438400" cy="11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283" y="2438194"/>
            <a:ext cx="32004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5997"/>
                </a:solidFill>
                <a:latin typeface="Calibri" panose="020F0502020204030204" pitchFamily="34" charset="0"/>
              </a:rPr>
              <a:t>377 </a:t>
            </a:r>
            <a:r>
              <a:rPr lang="en-US" sz="2400" dirty="0">
                <a:solidFill>
                  <a:srgbClr val="005997"/>
                </a:solidFill>
                <a:latin typeface="Calibri" panose="020F0502020204030204" pitchFamily="34" charset="0"/>
              </a:rPr>
              <a:t>charging locations in </a:t>
            </a:r>
            <a:r>
              <a:rPr lang="en-US" sz="2400" dirty="0" smtClean="0">
                <a:solidFill>
                  <a:srgbClr val="005997"/>
                </a:solidFill>
                <a:latin typeface="Calibri" panose="020F0502020204030204" pitchFamily="34" charset="0"/>
              </a:rPr>
              <a:t>the SD </a:t>
            </a:r>
            <a:r>
              <a:rPr lang="en-US" sz="2400" dirty="0">
                <a:solidFill>
                  <a:srgbClr val="005997"/>
                </a:solidFill>
                <a:latin typeface="Calibri" panose="020F0502020204030204" pitchFamily="34" charset="0"/>
              </a:rPr>
              <a:t>region (with a total of about 1,000 plug-in points) </a:t>
            </a:r>
          </a:p>
          <a:p>
            <a:endParaRPr lang="en-US" sz="2400" dirty="0" smtClean="0">
              <a:solidFill>
                <a:srgbClr val="005997"/>
              </a:solidFill>
              <a:latin typeface="Calibri" panose="020F0502020204030204" pitchFamily="34" charset="0"/>
            </a:endParaRPr>
          </a:p>
          <a:p>
            <a:pPr marL="342900" indent="-342900">
              <a:buFont typeface="Arial" panose="020B0604020202020204" pitchFamily="34" charset="0"/>
              <a:buChar char="•"/>
            </a:pPr>
            <a:r>
              <a:rPr lang="en-US" sz="2400" dirty="0" smtClean="0">
                <a:solidFill>
                  <a:srgbClr val="005997"/>
                </a:solidFill>
                <a:latin typeface="Calibri" panose="020F0502020204030204" pitchFamily="34" charset="0"/>
              </a:rPr>
              <a:t>19,000 </a:t>
            </a:r>
            <a:r>
              <a:rPr lang="en-US" sz="2400" dirty="0">
                <a:solidFill>
                  <a:srgbClr val="005997"/>
                </a:solidFill>
                <a:latin typeface="Calibri" panose="020F0502020204030204" pitchFamily="34" charset="0"/>
              </a:rPr>
              <a:t>plug-in vehicles in the </a:t>
            </a:r>
            <a:r>
              <a:rPr lang="en-US" sz="2400" dirty="0" smtClean="0">
                <a:solidFill>
                  <a:srgbClr val="005997"/>
                </a:solidFill>
                <a:latin typeface="Calibri" panose="020F0502020204030204" pitchFamily="34" charset="0"/>
              </a:rPr>
              <a:t>region</a:t>
            </a:r>
            <a:endParaRPr lang="en-US" sz="2400" dirty="0">
              <a:solidFill>
                <a:srgbClr val="005997"/>
              </a:solidFill>
              <a:latin typeface="Calibri" panose="020F0502020204030204" pitchFamily="34" charset="0"/>
            </a:endParaRPr>
          </a:p>
          <a:p>
            <a:endParaRPr lang="en-US" sz="2400" dirty="0">
              <a:solidFill>
                <a:srgbClr val="005997"/>
              </a:solidFill>
              <a:latin typeface="Calibri" panose="020F0502020204030204" pitchFamily="34" charset="0"/>
            </a:endParaRPr>
          </a:p>
        </p:txBody>
      </p:sp>
    </p:spTree>
    <p:extLst>
      <p:ext uri="{BB962C8B-B14F-4D97-AF65-F5344CB8AC3E}">
        <p14:creationId xmlns:p14="http://schemas.microsoft.com/office/powerpoint/2010/main" val="3487869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Charging: Level 1 vs. Level 2</a:t>
            </a:r>
            <a:endParaRPr lang="en-US" dirty="0">
              <a:latin typeface="Calibri" panose="020F0502020204030204" pitchFamily="34" charset="0"/>
            </a:endParaRPr>
          </a:p>
        </p:txBody>
      </p:sp>
      <p:sp>
        <p:nvSpPr>
          <p:cNvPr id="9" name="Content Placeholder 3"/>
          <p:cNvSpPr>
            <a:spLocks noGrp="1"/>
          </p:cNvSpPr>
          <p:nvPr>
            <p:ph idx="1"/>
          </p:nvPr>
        </p:nvSpPr>
        <p:spPr>
          <a:xfrm>
            <a:off x="609600" y="1721697"/>
            <a:ext cx="3276600" cy="1905000"/>
          </a:xfrm>
          <a:prstGeom prst="rect">
            <a:avLst/>
          </a:prstGeom>
        </p:spPr>
        <p:txBody>
          <a:bodyPr>
            <a:normAutofit fontScale="92500" lnSpcReduction="10000"/>
          </a:bodyPr>
          <a:lstStyle/>
          <a:p>
            <a:r>
              <a:rPr lang="en-US" sz="2800" dirty="0">
                <a:solidFill>
                  <a:srgbClr val="005997"/>
                </a:solidFill>
                <a:latin typeface="Calibri" panose="020F0502020204030204" pitchFamily="34" charset="0"/>
              </a:rPr>
              <a:t>Uses a standard 110/120-volt alternating current (VAC) three-pronged wall </a:t>
            </a:r>
            <a:r>
              <a:rPr lang="en-US" sz="2800" dirty="0" smtClean="0">
                <a:solidFill>
                  <a:srgbClr val="005997"/>
                </a:solidFill>
                <a:latin typeface="Calibri" panose="020F0502020204030204" pitchFamily="34" charset="0"/>
              </a:rPr>
              <a:t>plug </a:t>
            </a:r>
            <a:endParaRPr lang="en-US" sz="2800" dirty="0">
              <a:solidFill>
                <a:srgbClr val="005997"/>
              </a:solidFill>
              <a:latin typeface="Calibri" panose="020F0502020204030204" pitchFamily="34" charset="0"/>
            </a:endParaRPr>
          </a:p>
        </p:txBody>
      </p:sp>
      <p:sp>
        <p:nvSpPr>
          <p:cNvPr id="10" name="Text Placeholder 2"/>
          <p:cNvSpPr txBox="1">
            <a:spLocks/>
          </p:cNvSpPr>
          <p:nvPr/>
        </p:nvSpPr>
        <p:spPr>
          <a:xfrm>
            <a:off x="650081" y="1070566"/>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5997"/>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5997"/>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5997"/>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5997"/>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5997"/>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AC Level 1</a:t>
            </a:r>
            <a:endParaRPr lang="en-US" b="1" dirty="0"/>
          </a:p>
        </p:txBody>
      </p:sp>
      <p:pic>
        <p:nvPicPr>
          <p:cNvPr id="11" name="Picture 2" descr="http://www.pluginamerica.org/sites/default/files/accessory-images/Mitsubishi_Level%201%20Cor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3775933"/>
            <a:ext cx="3841542" cy="216766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txBox="1">
            <a:spLocks/>
          </p:cNvSpPr>
          <p:nvPr/>
        </p:nvSpPr>
        <p:spPr>
          <a:xfrm>
            <a:off x="4843132" y="1658467"/>
            <a:ext cx="4041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srgbClr val="005997"/>
                </a:solidFill>
                <a:latin typeface="Calibri" panose="020F0502020204030204" pitchFamily="34" charset="0"/>
              </a:rPr>
              <a:t>Uses 208/240 VAC and can be hardwired or connected with a plug</a:t>
            </a:r>
            <a:endParaRPr lang="en-US" sz="2800" dirty="0">
              <a:solidFill>
                <a:srgbClr val="005997"/>
              </a:solidFill>
              <a:latin typeface="Calibri" panose="020F0502020204030204" pitchFamily="34" charset="0"/>
            </a:endParaRPr>
          </a:p>
        </p:txBody>
      </p:sp>
      <p:sp>
        <p:nvSpPr>
          <p:cNvPr id="13" name="Text Placeholder 4"/>
          <p:cNvSpPr txBox="1">
            <a:spLocks/>
          </p:cNvSpPr>
          <p:nvPr/>
        </p:nvSpPr>
        <p:spPr>
          <a:xfrm>
            <a:off x="4906478" y="1067979"/>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005997"/>
                </a:solidFill>
              </a:rPr>
              <a:t>AC Level 2</a:t>
            </a:r>
            <a:endParaRPr lang="en-US" b="1" dirty="0">
              <a:solidFill>
                <a:srgbClr val="005997"/>
              </a:solidFill>
            </a:endParaRPr>
          </a:p>
        </p:txBody>
      </p:sp>
      <p:pic>
        <p:nvPicPr>
          <p:cNvPr id="14" name="Picture 13" descr="ChargePoi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193" y="3581400"/>
            <a:ext cx="1292281" cy="2209800"/>
          </a:xfrm>
          <a:prstGeom prst="roundRect">
            <a:avLst>
              <a:gd name="adj" fmla="val 67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927366" y="4244180"/>
            <a:ext cx="1315855" cy="131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107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1" y="0"/>
            <a:ext cx="8875058"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pic>
        <p:nvPicPr>
          <p:cNvPr id="9" name="Picture 2" descr="M:\MARKETING\Graphics\_LOGOS\Plug-In San Diego\Plug-In_San_Diego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Calibri" panose="020F0502020204030204" pitchFamily="34" charset="0"/>
              </a:rPr>
              <a:t>Charging: DC Fast Charging</a:t>
            </a:r>
            <a:endParaRPr lang="en-US" dirty="0">
              <a:latin typeface="Calibri" panose="020F0502020204030204" pitchFamily="34" charset="0"/>
            </a:endParaRPr>
          </a:p>
        </p:txBody>
      </p:sp>
      <p:sp>
        <p:nvSpPr>
          <p:cNvPr id="6" name="Content Placeholder 2"/>
          <p:cNvSpPr>
            <a:spLocks noGrp="1"/>
          </p:cNvSpPr>
          <p:nvPr>
            <p:ph idx="1"/>
          </p:nvPr>
        </p:nvSpPr>
        <p:spPr>
          <a:xfrm>
            <a:off x="304800" y="1143000"/>
            <a:ext cx="4038600" cy="4983163"/>
          </a:xfrm>
        </p:spPr>
        <p:txBody>
          <a:bodyPr/>
          <a:lstStyle/>
          <a:p>
            <a:r>
              <a:rPr lang="en-US" dirty="0">
                <a:latin typeface="Calibri" panose="020F0502020204030204" pitchFamily="34" charset="0"/>
              </a:rPr>
              <a:t>Uses commercial-grade 440 /480 VAC – produces direct current (DC) to charge</a:t>
            </a:r>
          </a:p>
          <a:p>
            <a:r>
              <a:rPr lang="en-US" dirty="0">
                <a:latin typeface="Calibri" panose="020F0502020204030204" pitchFamily="34" charset="0"/>
              </a:rPr>
              <a:t>Commercial/Public – due to costs</a:t>
            </a:r>
          </a:p>
          <a:p>
            <a:r>
              <a:rPr lang="en-US" dirty="0">
                <a:latin typeface="Calibri" panose="020F0502020204030204" pitchFamily="34" charset="0"/>
              </a:rPr>
              <a:t>Provides fast charge for </a:t>
            </a:r>
            <a:r>
              <a:rPr lang="en-US" dirty="0" smtClean="0">
                <a:latin typeface="Calibri" panose="020F0502020204030204" pitchFamily="34" charset="0"/>
              </a:rPr>
              <a:t>some </a:t>
            </a:r>
            <a:r>
              <a:rPr lang="en-US" dirty="0">
                <a:latin typeface="Calibri" panose="020F0502020204030204" pitchFamily="34" charset="0"/>
              </a:rPr>
              <a:t>BEVs</a:t>
            </a:r>
          </a:p>
          <a:p>
            <a:endParaRPr lang="en-US" dirty="0"/>
          </a:p>
        </p:txBody>
      </p:sp>
    </p:spTree>
    <p:extLst>
      <p:ext uri="{BB962C8B-B14F-4D97-AF65-F5344CB8AC3E}">
        <p14:creationId xmlns:p14="http://schemas.microsoft.com/office/powerpoint/2010/main" val="2914018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sp>
        <p:nvSpPr>
          <p:cNvPr id="2" name="Title 1"/>
          <p:cNvSpPr>
            <a:spLocks noGrp="1"/>
          </p:cNvSpPr>
          <p:nvPr>
            <p:ph type="title"/>
          </p:nvPr>
        </p:nvSpPr>
        <p:spPr/>
        <p:txBody>
          <a:bodyPr>
            <a:normAutofit/>
          </a:bodyPr>
          <a:lstStyle/>
          <a:p>
            <a:r>
              <a:rPr lang="en-US" dirty="0" smtClean="0"/>
              <a:t>Anticipated Growth in ZEVs</a:t>
            </a:r>
            <a:endParaRPr lang="en-US" dirty="0">
              <a:latin typeface="Calibri" panose="020F0502020204030204" pitchFamily="34" charset="0"/>
            </a:endParaRPr>
          </a:p>
        </p:txBody>
      </p:sp>
      <p:pic>
        <p:nvPicPr>
          <p:cNvPr id="6" name="Picture 2" descr="M:\MARKETING\Graphics\_LOGOS\Plug-In San Diego\Plug-In_San_Diego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4"/>
          <p:cNvGraphicFramePr>
            <a:graphicFrameLocks noGrp="1"/>
          </p:cNvGraphicFramePr>
          <p:nvPr>
            <p:ph idx="1"/>
            <p:extLst>
              <p:ext uri="{D42A27DB-BD31-4B8C-83A1-F6EECF244321}">
                <p14:modId xmlns:p14="http://schemas.microsoft.com/office/powerpoint/2010/main" val="3173048549"/>
              </p:ext>
            </p:extLst>
          </p:nvPr>
        </p:nvGraphicFramePr>
        <p:xfrm>
          <a:off x="298450" y="1144587"/>
          <a:ext cx="8207876" cy="47147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2456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2800" dirty="0" smtClean="0"/>
              <a:t>AB 1236, Streamlined EV Permitting</a:t>
            </a:r>
            <a:endParaRPr lang="en-US" sz="2800" dirty="0"/>
          </a:p>
        </p:txBody>
      </p:sp>
      <p:pic>
        <p:nvPicPr>
          <p:cNvPr id="7" name="Picture 2" descr="M:\MARKETING\Graphics\_LOGOS\Plug-In San Diego\Plug-In_San_Die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77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4872"/>
            <a:ext cx="9144000" cy="6431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3998" cy="911352"/>
          </a:xfrm>
          <a:prstGeom prst="rect">
            <a:avLst/>
          </a:prstGeom>
        </p:spPr>
      </p:pic>
      <p:pic>
        <p:nvPicPr>
          <p:cNvPr id="9" name="Picture 2" descr="M:\MARKETING\Graphics\_LOGOS\Plug-In San Diego\Plug-In_San_Diego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800" y="6300649"/>
            <a:ext cx="916004" cy="481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AB1236?</a:t>
            </a:r>
            <a:endParaRPr lang="en-US" dirty="0">
              <a:latin typeface="Calibri" panose="020F0502020204030204" pitchFamily="34" charset="0"/>
            </a:endParaRPr>
          </a:p>
        </p:txBody>
      </p:sp>
      <p:sp>
        <p:nvSpPr>
          <p:cNvPr id="3" name="Content Placeholder 2"/>
          <p:cNvSpPr>
            <a:spLocks noGrp="1"/>
          </p:cNvSpPr>
          <p:nvPr>
            <p:ph idx="1"/>
          </p:nvPr>
        </p:nvSpPr>
        <p:spPr>
          <a:xfrm>
            <a:off x="152400" y="2712660"/>
            <a:ext cx="5181600" cy="4953000"/>
          </a:xfrm>
        </p:spPr>
        <p:txBody>
          <a:bodyPr>
            <a:normAutofit/>
          </a:bodyPr>
          <a:lstStyle/>
          <a:p>
            <a:pPr marL="342900" lvl="1" indent="-342900">
              <a:buClr>
                <a:schemeClr val="accent2"/>
              </a:buClr>
              <a:buSzPct val="85000"/>
              <a:buFont typeface="Wingdings" pitchFamily="2" charset="2"/>
              <a:buChar char="§"/>
            </a:pPr>
            <a:r>
              <a:rPr lang="en-US" dirty="0">
                <a:solidFill>
                  <a:schemeClr val="tx1"/>
                </a:solidFill>
              </a:rPr>
              <a:t>September 30, 2016 requirement for larger cities (population&gt;200,000) </a:t>
            </a:r>
          </a:p>
          <a:p>
            <a:pPr marL="342900" lvl="1" indent="-342900">
              <a:buClr>
                <a:schemeClr val="accent2"/>
              </a:buClr>
              <a:buSzPct val="85000"/>
              <a:buFont typeface="Wingdings" pitchFamily="2" charset="2"/>
              <a:buChar char="§"/>
            </a:pPr>
            <a:r>
              <a:rPr lang="en-US" dirty="0">
                <a:solidFill>
                  <a:schemeClr val="tx1"/>
                </a:solidFill>
              </a:rPr>
              <a:t>September 30, 2017 requirement for smaller cities (population&lt;200,000) </a:t>
            </a:r>
          </a:p>
          <a:p>
            <a:pPr marL="0" indent="0">
              <a:buNone/>
            </a:pPr>
            <a:endParaRPr lang="en-US" b="1" dirty="0" smtClean="0"/>
          </a:p>
          <a:p>
            <a:endParaRPr lang="en-US" dirty="0"/>
          </a:p>
          <a:p>
            <a:pPr lvl="1"/>
            <a:endParaRPr lang="en-US" dirty="0" smtClean="0"/>
          </a:p>
        </p:txBody>
      </p:sp>
      <p:sp>
        <p:nvSpPr>
          <p:cNvPr id="4" name="Rectangle 3"/>
          <p:cNvSpPr/>
          <p:nvPr/>
        </p:nvSpPr>
        <p:spPr>
          <a:xfrm>
            <a:off x="228600" y="1143000"/>
            <a:ext cx="8276202" cy="1569660"/>
          </a:xfrm>
          <a:prstGeom prst="rect">
            <a:avLst/>
          </a:prstGeom>
        </p:spPr>
        <p:txBody>
          <a:bodyPr wrap="square">
            <a:spAutoFit/>
          </a:bodyPr>
          <a:lstStyle/>
          <a:p>
            <a:r>
              <a:rPr lang="en-US" sz="3200" b="1" dirty="0">
                <a:solidFill>
                  <a:schemeClr val="accent1"/>
                </a:solidFill>
                <a:latin typeface="Calibri" panose="020F0502020204030204" pitchFamily="34" charset="0"/>
              </a:rPr>
              <a:t>Bill requires adoption of an ordinance to streamline and expedite the permitting process for EV charging stations</a:t>
            </a:r>
          </a:p>
        </p:txBody>
      </p:sp>
      <p:sp>
        <p:nvSpPr>
          <p:cNvPr id="11" name="Content Placeholder 2"/>
          <p:cNvSpPr txBox="1">
            <a:spLocks/>
          </p:cNvSpPr>
          <p:nvPr/>
        </p:nvSpPr>
        <p:spPr>
          <a:xfrm>
            <a:off x="4871484" y="2708128"/>
            <a:ext cx="4091320" cy="4699699"/>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Clr>
                <a:schemeClr val="accent2"/>
              </a:buClr>
              <a:buSzPct val="85000"/>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bg1">
                  <a:lumMod val="50000"/>
                </a:schemeClr>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bg1">
                  <a:lumMod val="65000"/>
                </a:schemeClr>
              </a:buClr>
              <a:buSzPct val="97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latin typeface="Calibri" panose="020F0502020204030204" pitchFamily="34" charset="0"/>
              </a:rPr>
              <a:t>Checklist for expedited permit review</a:t>
            </a:r>
          </a:p>
          <a:p>
            <a:r>
              <a:rPr lang="en-US" sz="2800" dirty="0" smtClean="0">
                <a:latin typeface="Calibri" panose="020F0502020204030204" pitchFamily="34" charset="0"/>
              </a:rPr>
              <a:t>Publish checklist and permit documents </a:t>
            </a:r>
            <a:br>
              <a:rPr lang="en-US" sz="2800" dirty="0" smtClean="0">
                <a:latin typeface="Calibri" panose="020F0502020204030204" pitchFamily="34" charset="0"/>
              </a:rPr>
            </a:br>
            <a:r>
              <a:rPr lang="en-US" sz="2800" dirty="0" smtClean="0">
                <a:latin typeface="Calibri" panose="020F0502020204030204" pitchFamily="34" charset="0"/>
              </a:rPr>
              <a:t>on the web</a:t>
            </a:r>
          </a:p>
          <a:p>
            <a:r>
              <a:rPr lang="en-US" sz="2800" dirty="0" smtClean="0">
                <a:latin typeface="Calibri" panose="020F0502020204030204" pitchFamily="34" charset="0"/>
              </a:rPr>
              <a:t>Allow for electronic submittal</a:t>
            </a:r>
          </a:p>
          <a:p>
            <a:endParaRPr lang="en-US" dirty="0"/>
          </a:p>
        </p:txBody>
      </p:sp>
    </p:spTree>
    <p:extLst>
      <p:ext uri="{BB962C8B-B14F-4D97-AF65-F5344CB8AC3E}">
        <p14:creationId xmlns:p14="http://schemas.microsoft.com/office/powerpoint/2010/main" val="3100813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 1236 vs. AB 2188</a:t>
            </a:r>
            <a:endParaRPr lang="en-US" dirty="0"/>
          </a:p>
        </p:txBody>
      </p:sp>
      <p:sp>
        <p:nvSpPr>
          <p:cNvPr id="5" name="Content Placeholder 4"/>
          <p:cNvSpPr>
            <a:spLocks noGrp="1"/>
          </p:cNvSpPr>
          <p:nvPr>
            <p:ph idx="1"/>
          </p:nvPr>
        </p:nvSpPr>
        <p:spPr>
          <a:xfrm>
            <a:off x="381000" y="1066800"/>
            <a:ext cx="8610600" cy="5059363"/>
          </a:xfrm>
        </p:spPr>
        <p:txBody>
          <a:bodyPr>
            <a:normAutofit/>
          </a:bodyPr>
          <a:lstStyle/>
          <a:p>
            <a:pPr marL="0" indent="0">
              <a:buNone/>
            </a:pPr>
            <a:endParaRPr lang="en-US" sz="1800" dirty="0">
              <a:solidFill>
                <a:schemeClr val="tx1"/>
              </a:solidFill>
            </a:endParaRPr>
          </a:p>
          <a:p>
            <a:pPr marL="0" indent="0">
              <a:buNone/>
            </a:pPr>
            <a:endParaRPr lang="en-US" sz="1800" b="1" dirty="0" smtClean="0">
              <a:solidFill>
                <a:schemeClr val="tx1"/>
              </a:solidFill>
            </a:endParaRPr>
          </a:p>
          <a:p>
            <a:pPr marL="0" indent="0">
              <a:buNone/>
            </a:pPr>
            <a:endParaRPr lang="en-US" sz="1800" b="1" dirty="0">
              <a:solidFill>
                <a:schemeClr val="tx1"/>
              </a:solidFill>
            </a:endParaRPr>
          </a:p>
          <a:p>
            <a:pPr marL="0" indent="0">
              <a:buNone/>
            </a:pPr>
            <a:endParaRPr lang="en-US" sz="1800" b="1" dirty="0" smtClean="0">
              <a:solidFill>
                <a:schemeClr val="tx1"/>
              </a:solidFill>
            </a:endParaRPr>
          </a:p>
          <a:p>
            <a:pPr marL="0" indent="0">
              <a:buNone/>
            </a:pPr>
            <a:endParaRPr lang="en-US" sz="1800" b="1" dirty="0">
              <a:solidFill>
                <a:schemeClr val="tx1"/>
              </a:solidFill>
            </a:endParaRPr>
          </a:p>
          <a:p>
            <a:pPr marL="0" indent="0">
              <a:buNone/>
            </a:pPr>
            <a:endParaRPr lang="en-US" sz="1800" b="1" dirty="0" smtClean="0">
              <a:solidFill>
                <a:schemeClr val="tx1"/>
              </a:solidFill>
            </a:endParaRPr>
          </a:p>
          <a:p>
            <a:pPr marL="0" indent="0">
              <a:buNone/>
            </a:pPr>
            <a:endParaRPr lang="en-US" sz="1800"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41261889"/>
              </p:ext>
            </p:extLst>
          </p:nvPr>
        </p:nvGraphicFramePr>
        <p:xfrm>
          <a:off x="304800" y="990600"/>
          <a:ext cx="8610600" cy="5151120"/>
        </p:xfrm>
        <a:graphic>
          <a:graphicData uri="http://schemas.openxmlformats.org/drawingml/2006/table">
            <a:tbl>
              <a:tblPr firstRow="1" bandRow="1">
                <a:tableStyleId>{5C22544A-7EE6-4342-B048-85BDC9FD1C3A}</a:tableStyleId>
              </a:tblPr>
              <a:tblGrid>
                <a:gridCol w="2590800"/>
                <a:gridCol w="3124200"/>
                <a:gridCol w="2895600"/>
              </a:tblGrid>
              <a:tr h="137160">
                <a:tc>
                  <a:txBody>
                    <a:bodyPr/>
                    <a:lstStyle/>
                    <a:p>
                      <a:r>
                        <a:rPr lang="en-US" sz="1800" dirty="0" smtClean="0">
                          <a:solidFill>
                            <a:schemeClr val="bg1"/>
                          </a:solidFill>
                        </a:rPr>
                        <a:t>AB 2188 (</a:t>
                      </a:r>
                      <a:r>
                        <a:rPr lang="en-US" sz="1800" dirty="0" err="1" smtClean="0">
                          <a:solidFill>
                            <a:schemeClr val="bg1"/>
                          </a:solidFill>
                        </a:rPr>
                        <a:t>Muratsuchi</a:t>
                      </a:r>
                      <a:r>
                        <a:rPr lang="en-US" sz="1800" dirty="0" smtClean="0">
                          <a:solidFill>
                            <a:schemeClr val="bg1"/>
                          </a:solidFill>
                        </a:rPr>
                        <a:t>), Solar Permitting</a:t>
                      </a:r>
                      <a:endParaRPr lang="en-US" dirty="0">
                        <a:solidFill>
                          <a:schemeClr val="bg1"/>
                        </a:solidFill>
                      </a:endParaRPr>
                    </a:p>
                  </a:txBody>
                  <a:tcPr/>
                </a:tc>
                <a:tc>
                  <a:txBody>
                    <a:bodyPr/>
                    <a:lstStyle/>
                    <a:p>
                      <a:r>
                        <a:rPr lang="en-US" dirty="0" smtClean="0">
                          <a:solidFill>
                            <a:schemeClr val="bg1"/>
                          </a:solidFill>
                        </a:rPr>
                        <a:t>Like AB 2188,  AB 1236 says</a:t>
                      </a:r>
                      <a:endParaRPr lang="en-US" dirty="0">
                        <a:solidFill>
                          <a:schemeClr val="bg1"/>
                        </a:solidFill>
                      </a:endParaRPr>
                    </a:p>
                  </a:txBody>
                  <a:tcPr>
                    <a:solidFill>
                      <a:schemeClr val="accent3">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AB 1236 (Chiu and Low), EV Permitting</a:t>
                      </a:r>
                    </a:p>
                  </a:txBody>
                  <a:tcPr/>
                </a:tc>
              </a:tr>
              <a:tr h="4312920">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smtClean="0"/>
                        <a:t>Assures a single inspection that must be performed in a timely manner</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smtClean="0"/>
                        <a:t>Substantially conform to the current version of OPR’s California Solar Permitting Guidebook</a:t>
                      </a:r>
                    </a:p>
                    <a:p>
                      <a:pPr marL="0" indent="0">
                        <a:buFont typeface="Wingdings" panose="05000000000000000000" pitchFamily="2" charset="2"/>
                        <a:buNone/>
                      </a:pPr>
                      <a:r>
                        <a:rPr lang="en-US" sz="1600" dirty="0" smtClean="0"/>
                        <a:t> </a:t>
                      </a:r>
                    </a:p>
                    <a:p>
                      <a:pPr marL="285750" indent="-285750">
                        <a:buFont typeface="Wingdings" panose="05000000000000000000" pitchFamily="2" charset="2"/>
                        <a:buChar char="ü"/>
                      </a:pPr>
                      <a:r>
                        <a:rPr lang="en-US" sz="1600" dirty="0" smtClean="0"/>
                        <a:t>45 days from the date of application</a:t>
                      </a:r>
                      <a:r>
                        <a:rPr lang="en-US" sz="1600" baseline="0" dirty="0" smtClean="0"/>
                        <a:t> receipt to be denied in writing, otherwise shall be </a:t>
                      </a:r>
                      <a:r>
                        <a:rPr lang="en-US" sz="1600" dirty="0" smtClean="0"/>
                        <a:t>deemed approved</a:t>
                      </a:r>
                      <a:endParaRPr lang="en-US" sz="1600" dirty="0"/>
                    </a:p>
                  </a:txBody>
                  <a:tcPr/>
                </a:tc>
                <a:tc>
                  <a:txBody>
                    <a:bodyPr/>
                    <a:lstStyle/>
                    <a:p>
                      <a:pPr marL="285750" indent="-285750">
                        <a:buFont typeface="Wingdings" panose="05000000000000000000" pitchFamily="2" charset="2"/>
                        <a:buChar char="ü"/>
                      </a:pPr>
                      <a:r>
                        <a:rPr lang="en-US" sz="1600" dirty="0" smtClean="0">
                          <a:solidFill>
                            <a:schemeClr val="tx1"/>
                          </a:solidFill>
                        </a:rPr>
                        <a:t>Requires cities and counties to adopt an expedited permitting ordinance </a:t>
                      </a:r>
                    </a:p>
                    <a:p>
                      <a:pPr marL="285750" indent="-285750">
                        <a:buFont typeface="Wingdings" panose="05000000000000000000" pitchFamily="2" charset="2"/>
                        <a:buChar char="ü"/>
                      </a:pPr>
                      <a:endParaRPr lang="en-US" sz="1600" dirty="0" smtClean="0">
                        <a:solidFill>
                          <a:schemeClr val="tx1"/>
                        </a:solidFill>
                      </a:endParaRPr>
                    </a:p>
                    <a:p>
                      <a:pPr marL="285750" indent="-285750">
                        <a:buFont typeface="Wingdings" panose="05000000000000000000" pitchFamily="2" charset="2"/>
                        <a:buChar char="ü"/>
                      </a:pPr>
                      <a:r>
                        <a:rPr lang="en-US" sz="1600" dirty="0" smtClean="0">
                          <a:solidFill>
                            <a:schemeClr val="tx1"/>
                          </a:solidFill>
                        </a:rPr>
                        <a:t>Permits electronic signatures on relevant permitting documents and electronic submittals</a:t>
                      </a:r>
                    </a:p>
                    <a:p>
                      <a:pPr marL="285750" indent="-285750">
                        <a:buFont typeface="Wingdings" panose="05000000000000000000" pitchFamily="2" charset="2"/>
                        <a:buChar char="ü"/>
                      </a:pPr>
                      <a:endParaRPr lang="en-US" sz="1600" dirty="0" smtClean="0">
                        <a:solidFill>
                          <a:schemeClr val="tx1"/>
                        </a:solidFill>
                      </a:endParaRPr>
                    </a:p>
                    <a:p>
                      <a:pPr marL="285750" indent="-285750">
                        <a:buFont typeface="Wingdings" panose="05000000000000000000" pitchFamily="2" charset="2"/>
                        <a:buChar char="ü"/>
                      </a:pPr>
                      <a:r>
                        <a:rPr lang="en-US" sz="1600" dirty="0" smtClean="0">
                          <a:solidFill>
                            <a:schemeClr val="tx1"/>
                          </a:solidFill>
                        </a:rPr>
                        <a:t>Adopt a checklist of requirements to be eligible for expedited review</a:t>
                      </a:r>
                    </a:p>
                    <a:p>
                      <a:pPr marL="285750" lvl="0" indent="-285750">
                        <a:buFont typeface="Wingdings" panose="05000000000000000000" pitchFamily="2" charset="2"/>
                        <a:buChar char="ü"/>
                      </a:pPr>
                      <a:endParaRPr lang="en-US" sz="1600" dirty="0" smtClean="0">
                        <a:solidFill>
                          <a:prstClr val="black"/>
                        </a:solidFill>
                        <a:latin typeface="Myriad Pro" pitchFamily="34" charset="0"/>
                      </a:endParaRPr>
                    </a:p>
                    <a:p>
                      <a:pPr marL="285750" lvl="0" indent="-285750">
                        <a:buFont typeface="Wingdings" panose="05000000000000000000" pitchFamily="2" charset="2"/>
                        <a:buChar char="ü"/>
                      </a:pPr>
                      <a:r>
                        <a:rPr lang="en-US" sz="1600" dirty="0" smtClean="0">
                          <a:solidFill>
                            <a:prstClr val="black"/>
                          </a:solidFill>
                          <a:latin typeface="Myriad Pro" pitchFamily="34" charset="0"/>
                        </a:rPr>
                        <a:t>Allows modification of checklists and standards found in the Guidebooks due to unique conditions</a:t>
                      </a:r>
                      <a:endParaRPr lang="en-US" sz="1600" dirty="0" smtClean="0">
                        <a:solidFill>
                          <a:schemeClr val="tx1"/>
                        </a:solidFill>
                      </a:endParaRPr>
                    </a:p>
                    <a:p>
                      <a:endParaRPr lang="en-US" dirty="0"/>
                    </a:p>
                  </a:txBody>
                  <a:tcPr>
                    <a:solidFill>
                      <a:schemeClr val="accent3">
                        <a:lumMod val="60000"/>
                        <a:lumOff val="40000"/>
                      </a:schemeClr>
                    </a:solidFill>
                  </a:tcPr>
                </a:tc>
                <a:tc>
                  <a:txBody>
                    <a:bodyPr/>
                    <a:lstStyle/>
                    <a:p>
                      <a:pPr marL="285750" indent="-285750">
                        <a:buFont typeface="Wingdings" panose="05000000000000000000" pitchFamily="2" charset="2"/>
                        <a:buChar char="ü"/>
                      </a:pPr>
                      <a:r>
                        <a:rPr lang="en-US" sz="1600" dirty="0" smtClean="0"/>
                        <a:t>Permit application must demonstrate compliance with the utility’s policies prior to approval</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smtClean="0">
                        <a:ln>
                          <a:noFill/>
                        </a:ln>
                        <a:solidFill>
                          <a:prstClr val="black"/>
                        </a:solidFill>
                        <a:effectLst/>
                        <a:uLnTx/>
                        <a:uFillTx/>
                        <a:latin typeface="Myriad Pro"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smtClean="0">
                          <a:ln>
                            <a:noFill/>
                          </a:ln>
                          <a:solidFill>
                            <a:prstClr val="black"/>
                          </a:solidFill>
                          <a:effectLst/>
                          <a:uLnTx/>
                          <a:uFillTx/>
                          <a:latin typeface="Myriad Pro" pitchFamily="34" charset="0"/>
                          <a:ea typeface="+mn-ea"/>
                          <a:cs typeface="+mn-cs"/>
                        </a:rPr>
                        <a:t>Refer to guidelines contained in OPR’s ZEV Guidebook and the PEV Infrastructure Permitting Checklist</a:t>
                      </a:r>
                      <a:endParaRPr kumimoji="0" lang="en-US" sz="1000" b="0" i="0" u="none" strike="noStrike" kern="1200" cap="none" spc="0" normalizeH="0" baseline="0" noProof="0" dirty="0" smtClean="0">
                        <a:ln>
                          <a:noFill/>
                        </a:ln>
                        <a:solidFill>
                          <a:prstClr val="black"/>
                        </a:solidFill>
                        <a:effectLst/>
                        <a:uLnTx/>
                        <a:uFillTx/>
                        <a:latin typeface="Palatino Linotype" panose="02040502050505030304" pitchFamily="18" charset="0"/>
                        <a:ea typeface="+mn-ea"/>
                        <a:cs typeface="+mn-cs"/>
                      </a:endParaRPr>
                    </a:p>
                    <a:p>
                      <a:endParaRPr lang="en-US" dirty="0"/>
                    </a:p>
                  </a:txBody>
                  <a:tcPr/>
                </a:tc>
              </a:tr>
            </a:tbl>
          </a:graphicData>
        </a:graphic>
      </p:graphicFrame>
    </p:spTree>
    <p:extLst>
      <p:ext uri="{BB962C8B-B14F-4D97-AF65-F5344CB8AC3E}">
        <p14:creationId xmlns:p14="http://schemas.microsoft.com/office/powerpoint/2010/main" val="2053392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7275"/>
            <a:ext cx="4342571" cy="4699699"/>
          </a:xfrm>
          <a:ln>
            <a:noFill/>
          </a:ln>
        </p:spPr>
        <p:txBody>
          <a:bodyPr>
            <a:normAutofit/>
          </a:bodyPr>
          <a:lstStyle/>
          <a:p>
            <a:pPr marL="342900" lvl="1" indent="-342900">
              <a:lnSpc>
                <a:spcPct val="80000"/>
              </a:lnSpc>
              <a:buClr>
                <a:schemeClr val="accent2"/>
              </a:buClr>
              <a:buSzPct val="85000"/>
              <a:buFont typeface="Wingdings" pitchFamily="2" charset="2"/>
              <a:buChar char="§"/>
            </a:pPr>
            <a:r>
              <a:rPr lang="en-US" dirty="0">
                <a:solidFill>
                  <a:schemeClr val="tx1"/>
                </a:solidFill>
              </a:rPr>
              <a:t>Best Practices Report</a:t>
            </a:r>
          </a:p>
          <a:p>
            <a:pPr marL="342900" lvl="1" indent="-342900">
              <a:lnSpc>
                <a:spcPct val="80000"/>
              </a:lnSpc>
              <a:buClr>
                <a:schemeClr val="accent2"/>
              </a:buClr>
              <a:buSzPct val="85000"/>
              <a:buFont typeface="Wingdings" pitchFamily="2" charset="2"/>
              <a:buChar char="§"/>
            </a:pPr>
            <a:r>
              <a:rPr lang="en-US" dirty="0">
                <a:solidFill>
                  <a:schemeClr val="tx1"/>
                </a:solidFill>
              </a:rPr>
              <a:t>Permit and inspection correction sheets</a:t>
            </a:r>
          </a:p>
          <a:p>
            <a:pPr marL="342900" lvl="1" indent="-342900">
              <a:lnSpc>
                <a:spcPct val="80000"/>
              </a:lnSpc>
              <a:buClr>
                <a:schemeClr val="accent2"/>
              </a:buClr>
              <a:buSzPct val="85000"/>
              <a:buFont typeface="Wingdings" pitchFamily="2" charset="2"/>
              <a:buChar char="§"/>
            </a:pPr>
            <a:r>
              <a:rPr lang="en-US" dirty="0">
                <a:solidFill>
                  <a:schemeClr val="tx1"/>
                </a:solidFill>
              </a:rPr>
              <a:t>Installation </a:t>
            </a:r>
            <a:r>
              <a:rPr lang="en-US" dirty="0" smtClean="0">
                <a:solidFill>
                  <a:schemeClr val="tx1"/>
                </a:solidFill>
              </a:rPr>
              <a:t>checklists</a:t>
            </a:r>
          </a:p>
          <a:p>
            <a:pPr marL="342900" lvl="1" indent="-342900">
              <a:buClr>
                <a:schemeClr val="accent2"/>
              </a:buClr>
              <a:buSzPct val="85000"/>
              <a:buFont typeface="Wingdings" pitchFamily="2" charset="2"/>
              <a:buChar char="§"/>
            </a:pPr>
            <a:r>
              <a:rPr lang="en-US" dirty="0">
                <a:solidFill>
                  <a:schemeClr val="tx1"/>
                </a:solidFill>
              </a:rPr>
              <a:t>Standardized language for websites</a:t>
            </a:r>
          </a:p>
          <a:p>
            <a:pPr marL="342900" lvl="1" indent="-342900">
              <a:buClr>
                <a:schemeClr val="accent2"/>
              </a:buClr>
              <a:buSzPct val="85000"/>
              <a:buFont typeface="Wingdings" pitchFamily="2" charset="2"/>
              <a:buChar char="§"/>
            </a:pPr>
            <a:r>
              <a:rPr lang="en-US" dirty="0">
                <a:solidFill>
                  <a:schemeClr val="tx1"/>
                </a:solidFill>
              </a:rPr>
              <a:t>EV Expert assistance</a:t>
            </a:r>
          </a:p>
          <a:p>
            <a:pPr marL="342900" lvl="1" indent="-342900">
              <a:lnSpc>
                <a:spcPct val="80000"/>
              </a:lnSpc>
              <a:buClr>
                <a:schemeClr val="accent2"/>
              </a:buClr>
              <a:buSzPct val="85000"/>
              <a:buFont typeface="Wingdings" pitchFamily="2" charset="2"/>
              <a:buChar char="§"/>
            </a:pPr>
            <a:endParaRPr lang="en-US" dirty="0" smtClean="0">
              <a:solidFill>
                <a:schemeClr val="tx1"/>
              </a:solidFill>
            </a:endParaRPr>
          </a:p>
        </p:txBody>
      </p:sp>
      <p:sp>
        <p:nvSpPr>
          <p:cNvPr id="6" name="Title 5"/>
          <p:cNvSpPr>
            <a:spLocks noGrp="1"/>
          </p:cNvSpPr>
          <p:nvPr>
            <p:ph type="title"/>
          </p:nvPr>
        </p:nvSpPr>
        <p:spPr>
          <a:xfrm>
            <a:off x="228601" y="0"/>
            <a:ext cx="8229600" cy="869692"/>
          </a:xfrm>
        </p:spPr>
        <p:txBody>
          <a:bodyPr/>
          <a:lstStyle/>
          <a:p>
            <a:r>
              <a:rPr lang="en-US" dirty="0" smtClean="0"/>
              <a:t>AB 1236 &amp; Plug-in SD</a:t>
            </a:r>
            <a:endParaRPr lang="en-US" dirty="0"/>
          </a:p>
        </p:txBody>
      </p:sp>
      <p:pic>
        <p:nvPicPr>
          <p:cNvPr id="7" name="Picture 2" descr="N:\PROGRAMS\TRANSPORTATION\Alt Fuel Readiness Plan - REFUEL\Photos\EV charging r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171" y="2209800"/>
            <a:ext cx="4266371" cy="28901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6371" y="1219200"/>
            <a:ext cx="8229600" cy="584775"/>
          </a:xfrm>
          <a:prstGeom prst="rect">
            <a:avLst/>
          </a:prstGeom>
        </p:spPr>
        <p:txBody>
          <a:bodyPr wrap="square">
            <a:spAutoFit/>
          </a:bodyPr>
          <a:lstStyle/>
          <a:p>
            <a:pPr algn="ctr">
              <a:buClr>
                <a:schemeClr val="accent2"/>
              </a:buClr>
              <a:buSzPct val="85000"/>
            </a:pPr>
            <a:r>
              <a:rPr lang="en-US" sz="3200" b="1" dirty="0">
                <a:solidFill>
                  <a:schemeClr val="accent1"/>
                </a:solidFill>
                <a:latin typeface="Calibri" panose="020F0502020204030204" pitchFamily="34" charset="0"/>
              </a:rPr>
              <a:t>Plug-in SD can help with AB1236 compliance</a:t>
            </a:r>
          </a:p>
        </p:txBody>
      </p:sp>
    </p:spTree>
    <p:extLst>
      <p:ext uri="{BB962C8B-B14F-4D97-AF65-F5344CB8AC3E}">
        <p14:creationId xmlns:p14="http://schemas.microsoft.com/office/powerpoint/2010/main" val="3495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S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Pro">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CSE PPT Template</Template>
  <TotalTime>15674</TotalTime>
  <Words>4036</Words>
  <Application>Microsoft Office PowerPoint</Application>
  <PresentationFormat>On-screen Show (4:3)</PresentationFormat>
  <Paragraphs>372</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Myriad Pro</vt:lpstr>
      <vt:lpstr>Wingdings</vt:lpstr>
      <vt:lpstr>Myriad Pro Light</vt:lpstr>
      <vt:lpstr>Aharoni</vt:lpstr>
      <vt:lpstr>Calibri Light</vt:lpstr>
      <vt:lpstr>Palatino Linotype</vt:lpstr>
      <vt:lpstr>CSE PPT Template</vt:lpstr>
      <vt:lpstr>EV Charging Stations: Permitting and Inspection </vt:lpstr>
      <vt:lpstr>SANDAG &amp; Center for Sustainable Energy </vt:lpstr>
      <vt:lpstr>Plug-in San Diego</vt:lpstr>
      <vt:lpstr>Growth of the PEV Market in San Diego</vt:lpstr>
      <vt:lpstr>Anticipated Growth in ZEVs</vt:lpstr>
      <vt:lpstr>AB 1236, Streamlined EV Permitting</vt:lpstr>
      <vt:lpstr>What is AB1236?</vt:lpstr>
      <vt:lpstr>AB 1236 vs. AB 2188</vt:lpstr>
      <vt:lpstr>AB 1236 &amp; Plug-in SD</vt:lpstr>
      <vt:lpstr>Best Practices Report</vt:lpstr>
      <vt:lpstr>Regional Best Practices</vt:lpstr>
      <vt:lpstr>Regional Efforts</vt:lpstr>
      <vt:lpstr>What the Region is Doing</vt:lpstr>
      <vt:lpstr>What the Region is Doing</vt:lpstr>
      <vt:lpstr>Resources for the San Diego Region</vt:lpstr>
      <vt:lpstr>Plug-in SD Resource Integration</vt:lpstr>
      <vt:lpstr>Plug-in SD Resources for EV Charging </vt:lpstr>
      <vt:lpstr>Correction Sheets &amp; Checklists</vt:lpstr>
      <vt:lpstr>Plug-in SD Resources for EV Charging </vt:lpstr>
      <vt:lpstr>Plug-in SD Resources for EV Charging </vt:lpstr>
      <vt:lpstr>Key Considerations for EVCS</vt:lpstr>
      <vt:lpstr>Residential Installation</vt:lpstr>
      <vt:lpstr>Operating Current</vt:lpstr>
      <vt:lpstr>Residential Installation</vt:lpstr>
      <vt:lpstr>EV Charging at Multi-Unit Dwellings</vt:lpstr>
      <vt:lpstr>EV Charging at Multi-Unit Dwellings</vt:lpstr>
      <vt:lpstr>EV Charging at Multi-Unit Dwellings</vt:lpstr>
      <vt:lpstr>Site Plan- Workplace Installation</vt:lpstr>
      <vt:lpstr>Workplace Installation</vt:lpstr>
      <vt:lpstr>Site Plan- Commercial Installation</vt:lpstr>
      <vt:lpstr>Commercial Installation</vt:lpstr>
      <vt:lpstr>Commercial Installation- Indoor Garage</vt:lpstr>
      <vt:lpstr>Installing Infrastructure </vt:lpstr>
      <vt:lpstr>EV Infrastructure Requirements</vt:lpstr>
      <vt:lpstr>CALGreen Non-Residential Requirements</vt:lpstr>
      <vt:lpstr>CALGreen Residential Requirements</vt:lpstr>
      <vt:lpstr>EVCS for Public and Common Use </vt:lpstr>
      <vt:lpstr>Accessibility for EV Charging</vt:lpstr>
      <vt:lpstr>Best Practices </vt:lpstr>
      <vt:lpstr>Technical Assistance: EV Expert</vt:lpstr>
      <vt:lpstr>Thank You</vt:lpstr>
      <vt:lpstr>Questions and Discussion</vt:lpstr>
      <vt:lpstr>Electric  Vehicles 101</vt:lpstr>
      <vt:lpstr>Plug-in Electric Vehicles (PEVs)</vt:lpstr>
      <vt:lpstr>CVRP Rebates in the San Diego Region</vt:lpstr>
      <vt:lpstr>EVCS in San Diego</vt:lpstr>
      <vt:lpstr>Charging: Level 1 vs. Level 2</vt:lpstr>
      <vt:lpstr>Charging: DC Fast Charging</vt:lpstr>
    </vt:vector>
  </TitlesOfParts>
  <Company>CCSE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Jinn</dc:creator>
  <cp:lastModifiedBy>Candace Chu</cp:lastModifiedBy>
  <cp:revision>529</cp:revision>
  <cp:lastPrinted>2016-05-13T23:08:03Z</cp:lastPrinted>
  <dcterms:created xsi:type="dcterms:W3CDTF">2015-02-13T22:19:12Z</dcterms:created>
  <dcterms:modified xsi:type="dcterms:W3CDTF">2016-06-15T21:35:27Z</dcterms:modified>
</cp:coreProperties>
</file>